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 id="2147483699" r:id="rId2"/>
  </p:sldMasterIdLst>
  <p:notesMasterIdLst>
    <p:notesMasterId r:id="rId15"/>
  </p:notesMasterIdLst>
  <p:handoutMasterIdLst>
    <p:handoutMasterId r:id="rId16"/>
  </p:handoutMasterIdLst>
  <p:sldIdLst>
    <p:sldId id="258" r:id="rId3"/>
    <p:sldId id="259" r:id="rId4"/>
    <p:sldId id="261" r:id="rId5"/>
    <p:sldId id="268" r:id="rId6"/>
    <p:sldId id="266" r:id="rId7"/>
    <p:sldId id="270" r:id="rId8"/>
    <p:sldId id="262" r:id="rId9"/>
    <p:sldId id="269" r:id="rId10"/>
    <p:sldId id="267" r:id="rId11"/>
    <p:sldId id="263" r:id="rId12"/>
    <p:sldId id="271" r:id="rId13"/>
    <p:sldId id="265" r:id="rId14"/>
  </p:sldIdLst>
  <p:sldSz cx="9144000" cy="6858000" type="screen4x3"/>
  <p:notesSz cx="6797675" cy="9926638"/>
  <p:defaultTextStyle>
    <a:defPPr>
      <a:defRPr lang="fr-FR"/>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TAILLIEZ" initials="LT" lastIdx="1" clrIdx="0"/>
  <p:cmAuthor id="1" name="Elodie FOURCADE" initials="EF"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92"/>
    <a:srgbClr val="002892"/>
    <a:srgbClr val="001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599" autoAdjust="0"/>
  </p:normalViewPr>
  <p:slideViewPr>
    <p:cSldViewPr snapToGrid="0" snapToObjects="1">
      <p:cViewPr varScale="1">
        <p:scale>
          <a:sx n="65" d="100"/>
          <a:sy n="65" d="100"/>
        </p:scale>
        <p:origin x="1320" y="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8" d="100"/>
          <a:sy n="78" d="100"/>
        </p:scale>
        <p:origin x="-331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70C745A-853D-4322-9297-EB6D009AA9A9}" type="datetime1">
              <a:rPr lang="fr-FR" altLang="fr-FR"/>
              <a:pPr>
                <a:defRPr/>
              </a:pPr>
              <a:t>14/09/2017</a:t>
            </a:fld>
            <a:endParaRPr lang="fr-FR" alt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EE894E2-9487-44EE-A979-E36DD2780185}" type="slidenum">
              <a:rPr lang="fr-FR" altLang="fr-FR"/>
              <a:pPr>
                <a:defRPr/>
              </a:pPr>
              <a:t>‹N°›</a:t>
            </a:fld>
            <a:endParaRPr lang="fr-FR" altLang="fr-FR"/>
          </a:p>
        </p:txBody>
      </p:sp>
    </p:spTree>
    <p:extLst>
      <p:ext uri="{BB962C8B-B14F-4D97-AF65-F5344CB8AC3E}">
        <p14:creationId xmlns:p14="http://schemas.microsoft.com/office/powerpoint/2010/main" val="11563497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47B5DF9A-9EA9-4D37-8877-E97C7418204A}" type="datetime1">
              <a:rPr lang="fr-FR" altLang="fr-FR"/>
              <a:pPr>
                <a:defRPr/>
              </a:pPr>
              <a:t>14/09/2017</a:t>
            </a:fld>
            <a:endParaRPr lang="fr-FR" alt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034F839-2F39-4C6D-B669-D6A17D095889}" type="slidenum">
              <a:rPr lang="fr-FR" altLang="fr-FR"/>
              <a:pPr>
                <a:defRPr/>
              </a:pPr>
              <a:t>‹N°›</a:t>
            </a:fld>
            <a:endParaRPr lang="fr-FR" altLang="fr-FR"/>
          </a:p>
        </p:txBody>
      </p:sp>
    </p:spTree>
    <p:extLst>
      <p:ext uri="{BB962C8B-B14F-4D97-AF65-F5344CB8AC3E}">
        <p14:creationId xmlns:p14="http://schemas.microsoft.com/office/powerpoint/2010/main" val="370599831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7" name="Image 3" descr="LA PALETT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81500" y="3749675"/>
            <a:ext cx="4138613"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Connecteur droit 8"/>
          <p:cNvCxnSpPr/>
          <p:nvPr/>
        </p:nvCxnSpPr>
        <p:spPr>
          <a:xfrm>
            <a:off x="457200" y="6356350"/>
            <a:ext cx="2133600" cy="1588"/>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457200" y="6700838"/>
            <a:ext cx="2133600" cy="1587"/>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1986410" y="1709845"/>
            <a:ext cx="7157590" cy="1300056"/>
          </a:xfrm>
          <a:prstGeom prst="rect">
            <a:avLst/>
          </a:prstGeom>
        </p:spPr>
        <p:txBody>
          <a:bodyPr/>
          <a:lstStyle>
            <a:lvl1pPr algn="l">
              <a:defRPr sz="3200" b="0" i="0">
                <a:latin typeface="Section-Bold"/>
                <a:cs typeface="Section-Bold"/>
              </a:defRPr>
            </a:lvl1pPr>
          </a:lstStyle>
          <a:p>
            <a:r>
              <a:rPr lang="fr-FR"/>
              <a:t>Modifiez le style du titre</a:t>
            </a:r>
            <a:endParaRPr lang="fr-FR" dirty="0"/>
          </a:p>
        </p:txBody>
      </p:sp>
      <p:sp>
        <p:nvSpPr>
          <p:cNvPr id="3" name="Sous-titre 2"/>
          <p:cNvSpPr>
            <a:spLocks noGrp="1"/>
          </p:cNvSpPr>
          <p:nvPr>
            <p:ph type="subTitle" idx="1"/>
          </p:nvPr>
        </p:nvSpPr>
        <p:spPr>
          <a:xfrm>
            <a:off x="1986410" y="3009900"/>
            <a:ext cx="5785990" cy="494926"/>
          </a:xfrm>
          <a:prstGeom prst="rect">
            <a:avLst/>
          </a:prstGeom>
        </p:spPr>
        <p:txBody>
          <a:bodyPr/>
          <a:lstStyle>
            <a:lvl1pPr marL="0" indent="0" algn="l">
              <a:buNone/>
              <a:defRPr sz="1600" b="0" i="0">
                <a:solidFill>
                  <a:schemeClr val="tx1"/>
                </a:solidFill>
                <a:latin typeface="Section-Medium"/>
                <a:cs typeface="Section-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
        <p:nvSpPr>
          <p:cNvPr id="19" name="Espace réservé du texte 2"/>
          <p:cNvSpPr>
            <a:spLocks noGrp="1"/>
          </p:cNvSpPr>
          <p:nvPr>
            <p:ph type="body" idx="10"/>
          </p:nvPr>
        </p:nvSpPr>
        <p:spPr>
          <a:xfrm>
            <a:off x="457200" y="6050607"/>
            <a:ext cx="2133600" cy="286401"/>
          </a:xfrm>
          <a:prstGeom prst="rect">
            <a:avLst/>
          </a:prstGeom>
        </p:spPr>
        <p:txBody>
          <a:bodyPr anchor="b"/>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Espace réservé du texte 2"/>
          <p:cNvSpPr>
            <a:spLocks noGrp="1"/>
          </p:cNvSpPr>
          <p:nvPr>
            <p:ph type="body" idx="11"/>
          </p:nvPr>
        </p:nvSpPr>
        <p:spPr>
          <a:xfrm>
            <a:off x="457200" y="6375807"/>
            <a:ext cx="2133600" cy="318293"/>
          </a:xfrm>
          <a:prstGeom prst="rect">
            <a:avLst/>
          </a:prstGeom>
        </p:spPr>
        <p:txBody>
          <a:bodyPr anchor="ctr"/>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Rectangle 9"/>
          <p:cNvSpPr>
            <a:spLocks noGrp="1" noChangeArrowheads="1"/>
          </p:cNvSpPr>
          <p:nvPr>
            <p:ph type="sldNum" sz="quarter" idx="12"/>
          </p:nvPr>
        </p:nvSpPr>
        <p:spPr>
          <a:xfrm>
            <a:off x="6594985" y="184558"/>
            <a:ext cx="2133600" cy="476250"/>
          </a:xfrm>
          <a:prstGeom prst="rect">
            <a:avLst/>
          </a:prstGeom>
        </p:spPr>
        <p:txBody>
          <a:bodyPr/>
          <a:lstStyle>
            <a:lvl1pPr defTabSz="914400">
              <a:defRPr/>
            </a:lvl1pPr>
          </a:lstStyle>
          <a:p>
            <a:pPr>
              <a:defRPr/>
            </a:pPr>
            <a:fld id="{D91C92E8-25DA-4435-AF7F-94D5D9FB3E4A}" type="slidenum">
              <a:rPr lang="fr-FR" altLang="fr-FR"/>
              <a:pPr>
                <a:defRPr/>
              </a:pPr>
              <a:t>‹N°›</a:t>
            </a:fld>
            <a:endParaRPr lang="fr-FR" altLang="fr-FR" dirty="0"/>
          </a:p>
        </p:txBody>
      </p:sp>
      <p:pic>
        <p:nvPicPr>
          <p:cNvPr id="1026" name="Picture 2" descr="I:\DGAFP-Logo240.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995242" y="5537607"/>
            <a:ext cx="2152650" cy="83820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06437" y="0"/>
            <a:ext cx="1424192" cy="847607"/>
          </a:xfrm>
          <a:prstGeom prst="rect">
            <a:avLst/>
          </a:prstGeom>
        </p:spPr>
      </p:pic>
      <p:sp>
        <p:nvSpPr>
          <p:cNvPr id="8" name="ZoneTexte 7"/>
          <p:cNvSpPr txBox="1"/>
          <p:nvPr userDrawn="1"/>
        </p:nvSpPr>
        <p:spPr>
          <a:xfrm>
            <a:off x="2539433" y="940526"/>
            <a:ext cx="4136572" cy="246221"/>
          </a:xfrm>
          <a:prstGeom prst="rect">
            <a:avLst/>
          </a:prstGeom>
          <a:noFill/>
        </p:spPr>
        <p:txBody>
          <a:bodyPr wrap="square" rtlCol="0">
            <a:spAutoFit/>
          </a:bodyPr>
          <a:lstStyle/>
          <a:p>
            <a:r>
              <a:rPr lang="fr-FR" sz="1000" dirty="0"/>
              <a:t>MINISTÈRE DE L’ACTION ET DES COMPTES PUBLICS</a:t>
            </a:r>
          </a:p>
        </p:txBody>
      </p:sp>
    </p:spTree>
    <p:extLst>
      <p:ext uri="{BB962C8B-B14F-4D97-AF65-F5344CB8AC3E}">
        <p14:creationId xmlns:p14="http://schemas.microsoft.com/office/powerpoint/2010/main" val="3030924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038284-9CB4-45EA-89DC-C33CFC661C39}" type="slidenum">
              <a:rPr lang="fr-FR" smtClean="0"/>
              <a:t>‹N°›</a:t>
            </a:fld>
            <a:endParaRPr lang="fr-FR"/>
          </a:p>
        </p:txBody>
      </p:sp>
    </p:spTree>
    <p:extLst>
      <p:ext uri="{BB962C8B-B14F-4D97-AF65-F5344CB8AC3E}">
        <p14:creationId xmlns:p14="http://schemas.microsoft.com/office/powerpoint/2010/main" val="74099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038284-9CB4-45EA-89DC-C33CFC661C39}" type="slidenum">
              <a:rPr lang="fr-FR" smtClean="0"/>
              <a:t>‹N°›</a:t>
            </a:fld>
            <a:endParaRPr lang="fr-FR"/>
          </a:p>
        </p:txBody>
      </p:sp>
    </p:spTree>
    <p:extLst>
      <p:ext uri="{BB962C8B-B14F-4D97-AF65-F5344CB8AC3E}">
        <p14:creationId xmlns:p14="http://schemas.microsoft.com/office/powerpoint/2010/main" val="51202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038284-9CB4-45EA-89DC-C33CFC661C39}" type="slidenum">
              <a:rPr lang="fr-FR" smtClean="0"/>
              <a:t>‹N°›</a:t>
            </a:fld>
            <a:endParaRPr lang="fr-FR"/>
          </a:p>
        </p:txBody>
      </p:sp>
    </p:spTree>
    <p:extLst>
      <p:ext uri="{BB962C8B-B14F-4D97-AF65-F5344CB8AC3E}">
        <p14:creationId xmlns:p14="http://schemas.microsoft.com/office/powerpoint/2010/main" val="2978899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038284-9CB4-45EA-89DC-C33CFC661C39}" type="slidenum">
              <a:rPr lang="fr-FR" smtClean="0"/>
              <a:t>‹N°›</a:t>
            </a:fld>
            <a:endParaRPr lang="fr-FR"/>
          </a:p>
        </p:txBody>
      </p:sp>
    </p:spTree>
    <p:extLst>
      <p:ext uri="{BB962C8B-B14F-4D97-AF65-F5344CB8AC3E}">
        <p14:creationId xmlns:p14="http://schemas.microsoft.com/office/powerpoint/2010/main" val="3016336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cxnSp>
        <p:nvCxnSpPr>
          <p:cNvPr id="10" name="Connecteur droit 9"/>
          <p:cNvCxnSpPr/>
          <p:nvPr/>
        </p:nvCxnSpPr>
        <p:spPr>
          <a:xfrm rot="10800000">
            <a:off x="0" y="6354763"/>
            <a:ext cx="7219950" cy="1587"/>
          </a:xfrm>
          <a:prstGeom prst="line">
            <a:avLst/>
          </a:prstGeom>
          <a:ln w="63500" cap="flat" cmpd="sng" algn="ctr">
            <a:solidFill>
              <a:srgbClr val="001D7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Image 2" descr="LA PALETT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35850" y="5600700"/>
            <a:ext cx="1677988"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274638"/>
            <a:ext cx="8229600" cy="241122"/>
          </a:xfrm>
          <a:prstGeom prst="rect">
            <a:avLst/>
          </a:prstGeom>
          <a:solidFill>
            <a:srgbClr val="002892"/>
          </a:solidFill>
        </p:spPr>
        <p:txBody>
          <a:bodyPr anchor="ctr"/>
          <a:lstStyle>
            <a:lvl1pPr algn="l">
              <a:defRPr sz="1400" b="0" i="0">
                <a:solidFill>
                  <a:schemeClr val="bg1"/>
                </a:solidFill>
                <a:latin typeface="Section-Medium"/>
                <a:cs typeface="Section-Medium"/>
              </a:defRPr>
            </a:lvl1pPr>
          </a:lstStyle>
          <a:p>
            <a:r>
              <a:rPr lang="fr-FR"/>
              <a:t>Modifiez le style du titre</a:t>
            </a:r>
            <a:endParaRPr lang="fr-FR" dirty="0"/>
          </a:p>
        </p:txBody>
      </p:sp>
      <p:sp>
        <p:nvSpPr>
          <p:cNvPr id="3" name="Espace réservé du contenu 2"/>
          <p:cNvSpPr>
            <a:spLocks noGrp="1"/>
          </p:cNvSpPr>
          <p:nvPr>
            <p:ph idx="1"/>
          </p:nvPr>
        </p:nvSpPr>
        <p:spPr>
          <a:xfrm>
            <a:off x="457200" y="910167"/>
            <a:ext cx="8229600" cy="841022"/>
          </a:xfrm>
          <a:prstGeom prst="rect">
            <a:avLst/>
          </a:prstGeom>
        </p:spPr>
        <p:txBody>
          <a:bodyPr/>
          <a:lstStyle>
            <a:lvl1pPr>
              <a:buNone/>
              <a:defRPr sz="2000" b="0" i="0">
                <a:latin typeface="Section-Bold"/>
                <a:cs typeface="Section-Bold"/>
              </a:defRPr>
            </a:lvl1pPr>
            <a:lvl3pPr>
              <a:buNone/>
              <a:defRPr sz="1400" b="0" i="0">
                <a:latin typeface="Section-Medium"/>
                <a:cs typeface="Section-Medium"/>
              </a:defRPr>
            </a:lvl3pPr>
            <a:lvl4pPr>
              <a:buNone/>
              <a:defRPr sz="1400"/>
            </a:lvl4pPr>
            <a:lvl5pPr>
              <a:buNone/>
              <a:defRPr sz="1400"/>
            </a:lvl5pPr>
          </a:lstStyle>
          <a:p>
            <a:pPr lvl="0"/>
            <a:r>
              <a:rPr lang="fr-FR"/>
              <a:t>Modifiez les styles du texte du masque</a:t>
            </a:r>
          </a:p>
          <a:p>
            <a:pPr lvl="1"/>
            <a:r>
              <a:rPr lang="fr-FR"/>
              <a:t>Deuxième niveau</a:t>
            </a:r>
          </a:p>
        </p:txBody>
      </p:sp>
      <p:sp>
        <p:nvSpPr>
          <p:cNvPr id="15" name="Espace réservé du texte 2"/>
          <p:cNvSpPr>
            <a:spLocks noGrp="1"/>
          </p:cNvSpPr>
          <p:nvPr>
            <p:ph type="body" idx="10"/>
          </p:nvPr>
        </p:nvSpPr>
        <p:spPr>
          <a:xfrm>
            <a:off x="7436556" y="274639"/>
            <a:ext cx="1241338" cy="241122"/>
          </a:xfrm>
          <a:prstGeom prst="rect">
            <a:avLst/>
          </a:prstGeom>
          <a:noFill/>
        </p:spPr>
        <p:txBody>
          <a:bodyPr anchor="b"/>
          <a:lstStyle>
            <a:lvl1pPr marL="0" indent="0" algn="r">
              <a:buNone/>
              <a:defRPr sz="1000" b="0" i="0">
                <a:ln>
                  <a:noFill/>
                </a:ln>
                <a:solidFill>
                  <a:schemeClr val="bg1"/>
                </a:solidFill>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Espace réservé pour une image  2"/>
          <p:cNvSpPr>
            <a:spLocks noGrp="1"/>
          </p:cNvSpPr>
          <p:nvPr>
            <p:ph type="pic" idx="12"/>
          </p:nvPr>
        </p:nvSpPr>
        <p:spPr>
          <a:xfrm>
            <a:off x="457200" y="3668890"/>
            <a:ext cx="3578578" cy="2057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21" name="Espace réservé du texte 3"/>
          <p:cNvSpPr>
            <a:spLocks noGrp="1"/>
          </p:cNvSpPr>
          <p:nvPr>
            <p:ph type="body" sz="half" idx="2"/>
          </p:nvPr>
        </p:nvSpPr>
        <p:spPr>
          <a:xfrm>
            <a:off x="4212168" y="3986389"/>
            <a:ext cx="4465726" cy="1739901"/>
          </a:xfrm>
          <a:prstGeom prst="rect">
            <a:avLst/>
          </a:prstGeom>
        </p:spPr>
        <p:txBody>
          <a:bodyPr anchor="t"/>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Espace réservé du texte 3"/>
          <p:cNvSpPr>
            <a:spLocks noGrp="1"/>
          </p:cNvSpPr>
          <p:nvPr>
            <p:ph type="body" sz="half" idx="13"/>
          </p:nvPr>
        </p:nvSpPr>
        <p:spPr>
          <a:xfrm>
            <a:off x="2603500" y="1855611"/>
            <a:ext cx="6074393" cy="1686278"/>
          </a:xfrm>
          <a:prstGeom prst="rect">
            <a:avLst/>
          </a:prstGeom>
        </p:spPr>
        <p:txBody>
          <a:bodyPr/>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4" name="Espace réservé du texte 2"/>
          <p:cNvSpPr>
            <a:spLocks noGrp="1"/>
          </p:cNvSpPr>
          <p:nvPr>
            <p:ph type="body" idx="14"/>
          </p:nvPr>
        </p:nvSpPr>
        <p:spPr>
          <a:xfrm>
            <a:off x="4212167" y="3668889"/>
            <a:ext cx="4474633" cy="317499"/>
          </a:xfrm>
          <a:prstGeom prst="rect">
            <a:avLst/>
          </a:prstGeom>
        </p:spPr>
        <p:txBody>
          <a:bodyPr anchor="t"/>
          <a:lstStyle>
            <a:lvl1pPr marL="0" indent="0">
              <a:buNone/>
              <a:defRPr sz="1200" b="0" i="0" cap="all">
                <a:solidFill>
                  <a:srgbClr val="001D72"/>
                </a:solidFill>
                <a:latin typeface="Section-Bold"/>
                <a:cs typeface="Section-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5" name="Espace réservé du texte 2"/>
          <p:cNvSpPr>
            <a:spLocks noGrp="1"/>
          </p:cNvSpPr>
          <p:nvPr>
            <p:ph type="body" idx="15"/>
          </p:nvPr>
        </p:nvSpPr>
        <p:spPr>
          <a:xfrm>
            <a:off x="457201" y="6450615"/>
            <a:ext cx="6506632" cy="199318"/>
          </a:xfrm>
          <a:prstGeom prst="rect">
            <a:avLst/>
          </a:prstGeom>
        </p:spPr>
        <p:txBody>
          <a:bodyPr anchor="b"/>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pic>
        <p:nvPicPr>
          <p:cNvPr id="2050" name="Picture 2" descr="I:\DGAFP-Logo240.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50428" y="6247847"/>
            <a:ext cx="1041490" cy="405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571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038284-9CB4-45EA-89DC-C33CFC661C39}" type="slidenum">
              <a:rPr lang="fr-FR" smtClean="0"/>
              <a:t>‹N°›</a:t>
            </a:fld>
            <a:endParaRPr lang="fr-FR"/>
          </a:p>
        </p:txBody>
      </p:sp>
    </p:spTree>
    <p:extLst>
      <p:ext uri="{BB962C8B-B14F-4D97-AF65-F5344CB8AC3E}">
        <p14:creationId xmlns:p14="http://schemas.microsoft.com/office/powerpoint/2010/main" val="1018311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038284-9CB4-45EA-89DC-C33CFC661C39}" type="slidenum">
              <a:rPr lang="fr-FR" smtClean="0"/>
              <a:t>‹N°›</a:t>
            </a:fld>
            <a:endParaRPr lang="fr-FR"/>
          </a:p>
        </p:txBody>
      </p:sp>
    </p:spTree>
    <p:extLst>
      <p:ext uri="{BB962C8B-B14F-4D97-AF65-F5344CB8AC3E}">
        <p14:creationId xmlns:p14="http://schemas.microsoft.com/office/powerpoint/2010/main" val="2458049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038284-9CB4-45EA-89DC-C33CFC661C39}" type="slidenum">
              <a:rPr lang="fr-FR" smtClean="0"/>
              <a:t>‹N°›</a:t>
            </a:fld>
            <a:endParaRPr lang="fr-FR"/>
          </a:p>
        </p:txBody>
      </p:sp>
    </p:spTree>
    <p:extLst>
      <p:ext uri="{BB962C8B-B14F-4D97-AF65-F5344CB8AC3E}">
        <p14:creationId xmlns:p14="http://schemas.microsoft.com/office/powerpoint/2010/main" val="209046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038284-9CB4-45EA-89DC-C33CFC661C39}" type="slidenum">
              <a:rPr lang="fr-FR" smtClean="0"/>
              <a:t>‹N°›</a:t>
            </a:fld>
            <a:endParaRPr lang="fr-FR"/>
          </a:p>
        </p:txBody>
      </p:sp>
    </p:spTree>
    <p:extLst>
      <p:ext uri="{BB962C8B-B14F-4D97-AF65-F5344CB8AC3E}">
        <p14:creationId xmlns:p14="http://schemas.microsoft.com/office/powerpoint/2010/main" val="3446429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038284-9CB4-45EA-89DC-C33CFC661C39}" type="slidenum">
              <a:rPr lang="fr-FR" smtClean="0"/>
              <a:t>‹N°›</a:t>
            </a:fld>
            <a:endParaRPr lang="fr-FR"/>
          </a:p>
        </p:txBody>
      </p:sp>
    </p:spTree>
    <p:extLst>
      <p:ext uri="{BB962C8B-B14F-4D97-AF65-F5344CB8AC3E}">
        <p14:creationId xmlns:p14="http://schemas.microsoft.com/office/powerpoint/2010/main" val="2983923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038284-9CB4-45EA-89DC-C33CFC661C39}" type="slidenum">
              <a:rPr lang="fr-FR" smtClean="0"/>
              <a:t>‹N°›</a:t>
            </a:fld>
            <a:endParaRPr lang="fr-FR"/>
          </a:p>
        </p:txBody>
      </p:sp>
    </p:spTree>
    <p:extLst>
      <p:ext uri="{BB962C8B-B14F-4D97-AF65-F5344CB8AC3E}">
        <p14:creationId xmlns:p14="http://schemas.microsoft.com/office/powerpoint/2010/main" val="2465063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2038284-9CB4-45EA-89DC-C33CFC661C39}" type="slidenum">
              <a:rPr lang="fr-FR" smtClean="0"/>
              <a:t>‹N°›</a:t>
            </a:fld>
            <a:endParaRPr lang="fr-FR"/>
          </a:p>
        </p:txBody>
      </p:sp>
    </p:spTree>
    <p:extLst>
      <p:ext uri="{BB962C8B-B14F-4D97-AF65-F5344CB8AC3E}">
        <p14:creationId xmlns:p14="http://schemas.microsoft.com/office/powerpoint/2010/main" val="3200625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7" r:id="rId1"/>
    <p:sldLayoutId id="2147483698" r:id="rId2"/>
  </p:sldLayoutIdLst>
  <p:hf hdr="0" dt="0"/>
  <p:txStyles>
    <p:titleStyle>
      <a:lvl1pPr algn="ctr" defTabSz="457200" rtl="0" eaLnBrk="1" fontAlgn="base" hangingPunct="1">
        <a:spcBef>
          <a:spcPct val="0"/>
        </a:spcBef>
        <a:spcAft>
          <a:spcPct val="0"/>
        </a:spcAft>
        <a:defRPr sz="4400" kern="1200">
          <a:solidFill>
            <a:schemeClr val="tx1"/>
          </a:solidFill>
          <a:latin typeface="Arial" pitchFamily="34" charset="0"/>
          <a:ea typeface="+mj-ea"/>
          <a:cs typeface="+mj-cs"/>
        </a:defRPr>
      </a:lvl1pPr>
      <a:lvl2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38284-9CB4-45EA-89DC-C33CFC661C39}" type="slidenum">
              <a:rPr lang="fr-FR" smtClean="0"/>
              <a:t>‹N°›</a:t>
            </a:fld>
            <a:endParaRPr lang="fr-FR"/>
          </a:p>
        </p:txBody>
      </p:sp>
    </p:spTree>
    <p:extLst>
      <p:ext uri="{BB962C8B-B14F-4D97-AF65-F5344CB8AC3E}">
        <p14:creationId xmlns:p14="http://schemas.microsoft.com/office/powerpoint/2010/main" val="221733414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re 1"/>
          <p:cNvSpPr>
            <a:spLocks noGrp="1"/>
          </p:cNvSpPr>
          <p:nvPr>
            <p:ph type="ctrTitle"/>
          </p:nvPr>
        </p:nvSpPr>
        <p:spPr bwMode="auto">
          <a:xfrm>
            <a:off x="1985963" y="1709738"/>
            <a:ext cx="7158037" cy="1300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a:ea typeface="Section-Bold"/>
              </a:rPr>
              <a:t>Amélioration des conditions de vie au travail, santé et sécurité au travail</a:t>
            </a:r>
          </a:p>
        </p:txBody>
      </p:sp>
      <p:sp>
        <p:nvSpPr>
          <p:cNvPr id="4100" name="Sous-titre 2"/>
          <p:cNvSpPr>
            <a:spLocks noGrp="1"/>
          </p:cNvSpPr>
          <p:nvPr>
            <p:ph type="subTitle" idx="1"/>
          </p:nvPr>
        </p:nvSpPr>
        <p:spPr bwMode="auto">
          <a:xfrm>
            <a:off x="1985963" y="3009900"/>
            <a:ext cx="5786437" cy="49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sz="2400" b="1" dirty="0">
                <a:ea typeface="Section-Medium"/>
              </a:rPr>
              <a:t>Groupe de travail – 18 septembre 2017</a:t>
            </a:r>
          </a:p>
        </p:txBody>
      </p:sp>
      <p:sp>
        <p:nvSpPr>
          <p:cNvPr id="4101" name="Espace réservé du texte 4"/>
          <p:cNvSpPr>
            <a:spLocks noGrp="1"/>
          </p:cNvSpPr>
          <p:nvPr>
            <p:ph type="body" idx="11"/>
          </p:nvPr>
        </p:nvSpPr>
        <p:spPr bwMode="auto">
          <a:xfrm>
            <a:off x="457200" y="6357938"/>
            <a:ext cx="2133600" cy="319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Medium"/>
              </a:rPr>
              <a:t>5PSR – 5BOCTT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4"/>
          <p:cNvSpPr>
            <a:spLocks noGrp="1"/>
          </p:cNvSpPr>
          <p:nvPr>
            <p:ph type="title"/>
          </p:nvPr>
        </p:nvSpPr>
        <p:spPr/>
        <p:txBody>
          <a:bodyPr/>
          <a:lstStyle/>
          <a:p>
            <a:r>
              <a:rPr lang="fr-FR" altLang="fr-FR" dirty="0">
                <a:ea typeface="Section-Bold"/>
              </a:rPr>
              <a:t>Amélioration des conditions de vie au travail, santé et sécurité au travail</a:t>
            </a:r>
            <a:endParaRPr lang="fr-FR" dirty="0"/>
          </a:p>
        </p:txBody>
      </p:sp>
      <p:sp>
        <p:nvSpPr>
          <p:cNvPr id="5124" name="Espace réservé du contenu 2"/>
          <p:cNvSpPr>
            <a:spLocks noGrp="1"/>
          </p:cNvSpPr>
          <p:nvPr>
            <p:ph idx="1"/>
          </p:nvPr>
        </p:nvSpPr>
        <p:spPr>
          <a:xfrm>
            <a:off x="457200" y="515761"/>
            <a:ext cx="8229600" cy="1046339"/>
          </a:xfrm>
        </p:spPr>
        <p:txBody>
          <a:bodyPr/>
          <a:lstStyle/>
          <a:p>
            <a:r>
              <a:rPr lang="fr-FR" altLang="fr-FR" sz="3200" dirty="0">
                <a:ea typeface="Section-Medium"/>
              </a:rPr>
              <a:t>La prévention de l’inaptitude, le maintien dans l’emploi et l’aide à la reconversion</a:t>
            </a:r>
            <a:endParaRPr lang="fr-FR" altLang="fr-FR" sz="3200" dirty="0"/>
          </a:p>
        </p:txBody>
      </p:sp>
      <p:sp>
        <p:nvSpPr>
          <p:cNvPr id="17" name="Espace réservé du texte 16"/>
          <p:cNvSpPr>
            <a:spLocks noGrp="1"/>
          </p:cNvSpPr>
          <p:nvPr>
            <p:ph type="body" idx="10"/>
          </p:nvPr>
        </p:nvSpPr>
        <p:spPr/>
        <p:txBody>
          <a:bodyPr/>
          <a:lstStyle/>
          <a:p>
            <a:r>
              <a:rPr lang="fr-FR" dirty="0"/>
              <a:t>GT du 18/09/2017</a:t>
            </a:r>
          </a:p>
        </p:txBody>
      </p:sp>
      <p:sp>
        <p:nvSpPr>
          <p:cNvPr id="19" name="Espace réservé du texte 18"/>
          <p:cNvSpPr>
            <a:spLocks noGrp="1"/>
          </p:cNvSpPr>
          <p:nvPr>
            <p:ph type="body" sz="half" idx="13"/>
          </p:nvPr>
        </p:nvSpPr>
        <p:spPr>
          <a:xfrm>
            <a:off x="457200" y="1562101"/>
            <a:ext cx="8004412" cy="4600574"/>
          </a:xfrm>
        </p:spPr>
        <p:txBody>
          <a:bodyPr/>
          <a:lstStyle/>
          <a:p>
            <a:pPr lvl="0">
              <a:spcBef>
                <a:spcPts val="1200"/>
              </a:spcBef>
            </a:pPr>
            <a:r>
              <a:rPr lang="fr-FR" altLang="fr-FR" sz="2000" i="1" dirty="0">
                <a:solidFill>
                  <a:srgbClr val="004892"/>
                </a:solidFill>
                <a:ea typeface="Section-Medium"/>
              </a:rPr>
              <a:t>Propositions d’évolution des dispositifs existants ou pistes de travail à approfondir</a:t>
            </a:r>
            <a:endParaRPr lang="fr-FR" altLang="fr-FR" sz="2000" dirty="0">
              <a:ea typeface="Section-Medium"/>
            </a:endParaRPr>
          </a:p>
          <a:p>
            <a:pPr marL="342900" indent="-342900">
              <a:spcBef>
                <a:spcPts val="1200"/>
              </a:spcBef>
              <a:buFont typeface="Wingdings" panose="05000000000000000000" pitchFamily="2" charset="2"/>
              <a:buChar char="q"/>
            </a:pPr>
            <a:r>
              <a:rPr lang="fr-FR" altLang="fr-FR" sz="2000" dirty="0">
                <a:ea typeface="Section-Medium"/>
              </a:rPr>
              <a:t>Prévenir l’inaptitude et l’usure professionnelle </a:t>
            </a:r>
          </a:p>
          <a:p>
            <a:pPr marL="285750" indent="-285750">
              <a:spcBef>
                <a:spcPts val="1200"/>
              </a:spcBef>
              <a:buFont typeface="Arial" panose="020B0604020202020204" pitchFamily="34" charset="0"/>
              <a:buChar char="•"/>
            </a:pPr>
            <a:r>
              <a:rPr lang="fr-FR" altLang="fr-FR" sz="1600" dirty="0">
                <a:ea typeface="Section-Medium"/>
              </a:rPr>
              <a:t>Développer la connaissance des facteurs de risque</a:t>
            </a:r>
          </a:p>
          <a:p>
            <a:pPr marL="342900" indent="-342900">
              <a:spcBef>
                <a:spcPts val="1200"/>
              </a:spcBef>
              <a:buFont typeface="Wingdings" panose="05000000000000000000" pitchFamily="2" charset="2"/>
              <a:buChar char="q"/>
            </a:pPr>
            <a:r>
              <a:rPr lang="fr-FR" altLang="fr-FR" sz="2000" dirty="0">
                <a:ea typeface="Section-Medium"/>
              </a:rPr>
              <a:t>Améliorer et faciliter les dispositifs de reclassement </a:t>
            </a:r>
          </a:p>
          <a:p>
            <a:pPr marL="285750" indent="-285750">
              <a:spcBef>
                <a:spcPts val="1200"/>
              </a:spcBef>
              <a:buFont typeface="Arial" panose="020B0604020202020204" pitchFamily="34" charset="0"/>
              <a:buChar char="•"/>
            </a:pPr>
            <a:r>
              <a:rPr lang="fr-FR" altLang="fr-FR" sz="1600" dirty="0">
                <a:ea typeface="Section-Medium"/>
              </a:rPr>
              <a:t>Création de la période de préparation au reclassement </a:t>
            </a:r>
          </a:p>
          <a:p>
            <a:pPr marL="285750" indent="-285750">
              <a:spcBef>
                <a:spcPts val="1200"/>
              </a:spcBef>
              <a:buFont typeface="Arial" panose="020B0604020202020204" pitchFamily="34" charset="0"/>
              <a:buChar char="•"/>
            </a:pPr>
            <a:r>
              <a:rPr lang="fr-FR" altLang="fr-FR" sz="1600" dirty="0">
                <a:ea typeface="Section-Medium"/>
              </a:rPr>
              <a:t>Elaboration d’un guide des employeurs</a:t>
            </a:r>
          </a:p>
          <a:p>
            <a:pPr marL="285750" indent="-285750">
              <a:spcBef>
                <a:spcPts val="1200"/>
              </a:spcBef>
              <a:buFont typeface="Arial" panose="020B0604020202020204" pitchFamily="34" charset="0"/>
              <a:buChar char="•"/>
            </a:pPr>
            <a:r>
              <a:rPr lang="fr-FR" altLang="fr-FR" sz="1600" dirty="0">
                <a:ea typeface="Section-Medium"/>
              </a:rPr>
              <a:t>Expérimentation des reclassements au niveau des bassins d’emploi</a:t>
            </a:r>
          </a:p>
          <a:p>
            <a:pPr marL="342900" indent="-342900">
              <a:spcBef>
                <a:spcPts val="1200"/>
              </a:spcBef>
              <a:buFont typeface="Wingdings" panose="05000000000000000000" pitchFamily="2" charset="2"/>
              <a:buChar char="q"/>
            </a:pPr>
            <a:r>
              <a:rPr lang="fr-FR" altLang="fr-FR" sz="2000" dirty="0">
                <a:ea typeface="Section-Medium"/>
              </a:rPr>
              <a:t>Faciliter le retour à l’emploi de l’agent après une interruption</a:t>
            </a:r>
          </a:p>
          <a:p>
            <a:pPr marL="342900" indent="-342900">
              <a:spcBef>
                <a:spcPts val="1200"/>
              </a:spcBef>
              <a:buFont typeface="Arial" panose="020B0604020202020204" pitchFamily="34" charset="0"/>
              <a:buChar char="•"/>
            </a:pPr>
            <a:r>
              <a:rPr lang="fr-FR" altLang="fr-FR" sz="1600" dirty="0">
                <a:ea typeface="Section-Medium"/>
              </a:rPr>
              <a:t>Accompagnement professionnel (entretien de retour, tutorat…)</a:t>
            </a:r>
          </a:p>
        </p:txBody>
      </p:sp>
      <p:sp>
        <p:nvSpPr>
          <p:cNvPr id="21" name="Espace réservé du texte 20"/>
          <p:cNvSpPr>
            <a:spLocks noGrp="1"/>
          </p:cNvSpPr>
          <p:nvPr>
            <p:ph type="body" idx="15"/>
          </p:nvPr>
        </p:nvSpPr>
        <p:spPr/>
        <p:txBody>
          <a:bodyPr/>
          <a:lstStyle/>
          <a:p>
            <a:pPr algn="r"/>
            <a:r>
              <a:rPr lang="fr-FR" dirty="0"/>
              <a:t>10</a:t>
            </a:r>
          </a:p>
        </p:txBody>
      </p:sp>
      <p:sp>
        <p:nvSpPr>
          <p:cNvPr id="9" name="Ellipse 8"/>
          <p:cNvSpPr/>
          <p:nvPr/>
        </p:nvSpPr>
        <p:spPr>
          <a:xfrm>
            <a:off x="2971800" y="5629275"/>
            <a:ext cx="2686050" cy="9334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GT </a:t>
            </a:r>
          </a:p>
          <a:p>
            <a:pPr algn="ctr"/>
            <a:r>
              <a:rPr lang="fr-FR" dirty="0"/>
              <a:t>2 décembre 2017</a:t>
            </a:r>
          </a:p>
        </p:txBody>
      </p:sp>
    </p:spTree>
    <p:extLst>
      <p:ext uri="{BB962C8B-B14F-4D97-AF65-F5344CB8AC3E}">
        <p14:creationId xmlns:p14="http://schemas.microsoft.com/office/powerpoint/2010/main" val="1828431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Bold"/>
              </a:rPr>
              <a:t>Amélioration des conditions de vie au travail, santé et sécurité au travail</a:t>
            </a:r>
            <a:endParaRPr lang="fr-FR" altLang="fr-FR" dirty="0">
              <a:ea typeface="Section-Medium"/>
            </a:endParaRPr>
          </a:p>
        </p:txBody>
      </p:sp>
      <p:sp>
        <p:nvSpPr>
          <p:cNvPr id="5124" name="Espace réservé du contenu 2"/>
          <p:cNvSpPr>
            <a:spLocks noGrp="1"/>
          </p:cNvSpPr>
          <p:nvPr>
            <p:ph idx="1"/>
          </p:nvPr>
        </p:nvSpPr>
        <p:spPr bwMode="auto">
          <a:xfrm>
            <a:off x="457200" y="909638"/>
            <a:ext cx="8229600" cy="11668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endParaRPr lang="fr-FR" altLang="fr-FR" sz="3200" dirty="0">
              <a:ea typeface="Section-Bold"/>
            </a:endParaRP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Medium"/>
              </a:rPr>
              <a:t>GT du 18/09/2017</a:t>
            </a:r>
          </a:p>
        </p:txBody>
      </p:sp>
      <p:sp>
        <p:nvSpPr>
          <p:cNvPr id="5128" name="Espace réservé du texte 6"/>
          <p:cNvSpPr>
            <a:spLocks noGrp="1"/>
          </p:cNvSpPr>
          <p:nvPr>
            <p:ph type="body" sz="half" idx="13"/>
          </p:nvPr>
        </p:nvSpPr>
        <p:spPr bwMode="auto">
          <a:xfrm>
            <a:off x="457200" y="2143125"/>
            <a:ext cx="8220075" cy="40930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pPr>
            <a:endParaRPr lang="fr-FR" altLang="fr-FR" sz="3600" dirty="0">
              <a:ea typeface="Section-Bold"/>
            </a:endParaRPr>
          </a:p>
          <a:p>
            <a:pPr algn="ctr">
              <a:spcBef>
                <a:spcPts val="1200"/>
              </a:spcBef>
            </a:pPr>
            <a:r>
              <a:rPr lang="fr-FR" altLang="fr-FR" sz="4000" dirty="0">
                <a:ea typeface="Section-Bold"/>
              </a:rPr>
              <a:t>Autres sujets de discussion/ concertation souhaités?</a:t>
            </a:r>
          </a:p>
          <a:p>
            <a:pPr marL="342900" indent="-342900">
              <a:spcBef>
                <a:spcPts val="1200"/>
              </a:spcBef>
              <a:buFont typeface="Wingdings" panose="05000000000000000000" pitchFamily="2" charset="2"/>
              <a:buChar char="q"/>
            </a:pPr>
            <a:endParaRPr lang="fr-FR" altLang="fr-FR" sz="2000" dirty="0">
              <a:latin typeface="+mn-lt"/>
              <a:ea typeface="Section-Medium"/>
            </a:endParaRP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r"/>
            <a:r>
              <a:rPr lang="fr-FR" altLang="fr-FR" dirty="0">
                <a:ea typeface="Section-Medium"/>
              </a:rPr>
              <a:t>11</a:t>
            </a:r>
          </a:p>
        </p:txBody>
      </p:sp>
    </p:spTree>
    <p:extLst>
      <p:ext uri="{BB962C8B-B14F-4D97-AF65-F5344CB8AC3E}">
        <p14:creationId xmlns:p14="http://schemas.microsoft.com/office/powerpoint/2010/main" val="753464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Bold"/>
              </a:rPr>
              <a:t>Amélioration des conditions de vie au travail, santé et sécurité au travail</a:t>
            </a:r>
            <a:endParaRPr lang="fr-FR" altLang="fr-FR" dirty="0">
              <a:ea typeface="Section-Medium"/>
            </a:endParaRPr>
          </a:p>
        </p:txBody>
      </p:sp>
      <p:sp>
        <p:nvSpPr>
          <p:cNvPr id="5124" name="Espace réservé du contenu 2"/>
          <p:cNvSpPr>
            <a:spLocks noGrp="1"/>
          </p:cNvSpPr>
          <p:nvPr>
            <p:ph idx="1"/>
          </p:nvPr>
        </p:nvSpPr>
        <p:spPr bwMode="auto">
          <a:xfrm>
            <a:off x="457200" y="600934"/>
            <a:ext cx="8229600" cy="10175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r>
              <a:rPr lang="fr-FR" altLang="fr-FR" sz="3200" dirty="0">
                <a:ea typeface="Section-Bold"/>
              </a:rPr>
              <a:t>L’agenda prévisionnel</a:t>
            </a: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Medium"/>
              </a:rPr>
              <a:t>GT du 18/09/2017</a:t>
            </a:r>
          </a:p>
        </p:txBody>
      </p:sp>
      <p:sp>
        <p:nvSpPr>
          <p:cNvPr id="5128" name="Espace réservé du texte 6"/>
          <p:cNvSpPr>
            <a:spLocks noGrp="1"/>
          </p:cNvSpPr>
          <p:nvPr>
            <p:ph type="body" sz="half" idx="13"/>
          </p:nvPr>
        </p:nvSpPr>
        <p:spPr bwMode="auto">
          <a:xfrm>
            <a:off x="457200" y="1810512"/>
            <a:ext cx="8220075" cy="44256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spcBef>
                <a:spcPts val="1200"/>
              </a:spcBef>
              <a:buFont typeface="Wingdings" panose="05000000000000000000" pitchFamily="2" charset="2"/>
              <a:buChar char="q"/>
            </a:pPr>
            <a:r>
              <a:rPr lang="fr-FR" altLang="fr-FR" sz="1800" dirty="0">
                <a:latin typeface="+mn-lt"/>
                <a:ea typeface="Section-Medium"/>
              </a:rPr>
              <a:t>Octobre 2017 :</a:t>
            </a:r>
          </a:p>
          <a:p>
            <a:pPr>
              <a:spcBef>
                <a:spcPts val="1200"/>
              </a:spcBef>
            </a:pPr>
            <a:r>
              <a:rPr lang="fr-FR" altLang="fr-FR" sz="1800" dirty="0">
                <a:latin typeface="+mn-lt"/>
                <a:ea typeface="Section-Medium"/>
              </a:rPr>
              <a:t>GT préparatoire sur la médecine de prévention?</a:t>
            </a:r>
          </a:p>
          <a:p>
            <a:pPr>
              <a:spcBef>
                <a:spcPts val="1200"/>
              </a:spcBef>
            </a:pPr>
            <a:r>
              <a:rPr lang="fr-FR" altLang="fr-FR" sz="1800" dirty="0">
                <a:latin typeface="+mn-lt"/>
                <a:ea typeface="Section-Medium"/>
              </a:rPr>
              <a:t>Réunion de présentation du rapport de diagnostic sur les instances médicales?</a:t>
            </a:r>
          </a:p>
          <a:p>
            <a:pPr>
              <a:spcBef>
                <a:spcPts val="1200"/>
              </a:spcBef>
            </a:pPr>
            <a:endParaRPr lang="fr-FR" altLang="fr-FR" sz="1800" dirty="0">
              <a:latin typeface="+mn-lt"/>
              <a:ea typeface="Section-Medium"/>
            </a:endParaRPr>
          </a:p>
          <a:p>
            <a:pPr marL="342900" indent="-342900">
              <a:spcBef>
                <a:spcPts val="1200"/>
              </a:spcBef>
              <a:buFont typeface="Wingdings" panose="05000000000000000000" pitchFamily="2" charset="2"/>
              <a:buChar char="q"/>
            </a:pPr>
            <a:r>
              <a:rPr lang="fr-FR" altLang="fr-FR" sz="1800" dirty="0">
                <a:latin typeface="+mn-lt"/>
                <a:ea typeface="Section-Medium"/>
              </a:rPr>
              <a:t>Novembre 2017:</a:t>
            </a:r>
          </a:p>
          <a:p>
            <a:pPr>
              <a:spcBef>
                <a:spcPts val="1200"/>
              </a:spcBef>
            </a:pPr>
            <a:r>
              <a:rPr lang="fr-FR" altLang="fr-FR" sz="1800" dirty="0">
                <a:latin typeface="+mn-lt"/>
                <a:ea typeface="Section-Medium"/>
              </a:rPr>
              <a:t>7 novembre : GT médecine de prévention et instances médicales</a:t>
            </a:r>
          </a:p>
          <a:p>
            <a:pPr>
              <a:spcBef>
                <a:spcPts val="1200"/>
              </a:spcBef>
            </a:pPr>
            <a:endParaRPr lang="fr-FR" altLang="fr-FR" sz="1800" dirty="0">
              <a:latin typeface="+mn-lt"/>
              <a:ea typeface="Section-Medium"/>
            </a:endParaRPr>
          </a:p>
          <a:p>
            <a:pPr marL="342900" indent="-342900">
              <a:spcBef>
                <a:spcPts val="1200"/>
              </a:spcBef>
              <a:buFont typeface="Wingdings" panose="05000000000000000000" pitchFamily="2" charset="2"/>
              <a:buChar char="q"/>
            </a:pPr>
            <a:r>
              <a:rPr lang="fr-FR" altLang="fr-FR" sz="1800" dirty="0">
                <a:latin typeface="+mn-lt"/>
                <a:ea typeface="Section-Medium"/>
              </a:rPr>
              <a:t>Décembre 2017: </a:t>
            </a:r>
          </a:p>
          <a:p>
            <a:pPr>
              <a:spcBef>
                <a:spcPts val="1200"/>
              </a:spcBef>
            </a:pPr>
            <a:r>
              <a:rPr lang="fr-FR" altLang="fr-FR" sz="1800" dirty="0">
                <a:latin typeface="+mn-lt"/>
                <a:ea typeface="Section-Medium"/>
              </a:rPr>
              <a:t>2 décembre: GT sur la </a:t>
            </a:r>
            <a:r>
              <a:rPr lang="fr-FR" altLang="fr-FR" sz="1800" dirty="0">
                <a:ea typeface="Section-Medium"/>
              </a:rPr>
              <a:t>prévention de l’inaptitude, le maintien dans l’emploi et l’aide à la reconversion</a:t>
            </a:r>
            <a:endParaRPr lang="fr-FR" altLang="fr-FR" sz="1800" dirty="0">
              <a:latin typeface="+mn-lt"/>
              <a:ea typeface="Section-Medium"/>
            </a:endParaRPr>
          </a:p>
          <a:p>
            <a:pPr marL="742950" lvl="1" indent="-285750">
              <a:spcBef>
                <a:spcPts val="1200"/>
              </a:spcBef>
              <a:buFont typeface="Wingdings" panose="05000000000000000000" pitchFamily="2" charset="2"/>
              <a:buChar char="§"/>
            </a:pPr>
            <a:endParaRPr lang="fr-FR" altLang="fr-FR" sz="1800" dirty="0">
              <a:latin typeface="+mn-lt"/>
              <a:ea typeface="Section-Medium"/>
            </a:endParaRP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r"/>
            <a:r>
              <a:rPr lang="fr-FR" altLang="fr-FR" dirty="0">
                <a:ea typeface="Section-Medium"/>
              </a:rPr>
              <a:t>12</a:t>
            </a:r>
          </a:p>
        </p:txBody>
      </p:sp>
    </p:spTree>
    <p:extLst>
      <p:ext uri="{BB962C8B-B14F-4D97-AF65-F5344CB8AC3E}">
        <p14:creationId xmlns:p14="http://schemas.microsoft.com/office/powerpoint/2010/main" val="3528070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Bold"/>
              </a:rPr>
              <a:t>Amélioration des conditions de vie au travail, santé et sécurité au travail</a:t>
            </a:r>
            <a:endParaRPr lang="fr-FR" altLang="fr-FR" dirty="0">
              <a:ea typeface="Section-Medium"/>
            </a:endParaRPr>
          </a:p>
        </p:txBody>
      </p:sp>
      <p:sp>
        <p:nvSpPr>
          <p:cNvPr id="5124" name="Espace réservé du contenu 2"/>
          <p:cNvSpPr>
            <a:spLocks noGrp="1"/>
          </p:cNvSpPr>
          <p:nvPr>
            <p:ph idx="1"/>
          </p:nvPr>
        </p:nvSpPr>
        <p:spPr bwMode="auto">
          <a:xfrm>
            <a:off x="457200" y="660809"/>
            <a:ext cx="8229600" cy="5583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sz="3200" dirty="0">
                <a:ea typeface="Section-Bold"/>
              </a:rPr>
              <a:t>Etat des lieux</a:t>
            </a: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Medium"/>
              </a:rPr>
              <a:t>GT du 18/09/2017</a:t>
            </a:r>
          </a:p>
        </p:txBody>
      </p:sp>
      <p:sp>
        <p:nvSpPr>
          <p:cNvPr id="5128" name="Espace réservé du texte 6"/>
          <p:cNvSpPr>
            <a:spLocks noGrp="1"/>
          </p:cNvSpPr>
          <p:nvPr>
            <p:ph type="body" sz="half" idx="13"/>
          </p:nvPr>
        </p:nvSpPr>
        <p:spPr bwMode="auto">
          <a:xfrm>
            <a:off x="457200" y="1371601"/>
            <a:ext cx="8220075" cy="486460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fr-FR" altLang="fr-FR" sz="2000" dirty="0">
                <a:latin typeface="+mn-lt"/>
                <a:ea typeface="Section-Medium"/>
              </a:rPr>
              <a:t>Des avancées significatives récentes dans les domaines des conditions de vie au travail et de santé et sécurité au travail dont la mise en œuvre est déjà engagée ou nécessite des discussions ou des évolutions juridiques complémentaires :</a:t>
            </a:r>
          </a:p>
          <a:p>
            <a:pPr algn="just"/>
            <a:endParaRPr lang="fr-FR" altLang="fr-FR" dirty="0">
              <a:latin typeface="+mn-lt"/>
              <a:ea typeface="Section-Medium"/>
            </a:endParaRPr>
          </a:p>
          <a:p>
            <a:pPr marL="342900" indent="-342900">
              <a:buFont typeface="Wingdings" panose="05000000000000000000" pitchFamily="2" charset="2"/>
              <a:buChar char="q"/>
            </a:pPr>
            <a:r>
              <a:rPr lang="fr-FR" altLang="fr-FR" sz="2000" dirty="0">
                <a:latin typeface="+mn-lt"/>
                <a:ea typeface="Section-Medium"/>
              </a:rPr>
              <a:t>Accord cadre du 22 octobre 2013 relatif à la prévention des risques psychosociaux dans la fonction publique</a:t>
            </a:r>
          </a:p>
          <a:p>
            <a:pPr marL="342900" indent="-342900">
              <a:buFont typeface="Wingdings" panose="05000000000000000000" pitchFamily="2" charset="2"/>
              <a:buChar char="q"/>
            </a:pPr>
            <a:r>
              <a:rPr lang="fr-FR" altLang="fr-FR" sz="2000" dirty="0">
                <a:latin typeface="+mn-lt"/>
                <a:ea typeface="Section-Medium"/>
              </a:rPr>
              <a:t>Décret sur le télétravail du 11 février 2016</a:t>
            </a:r>
          </a:p>
          <a:p>
            <a:pPr marL="342900" indent="-342900">
              <a:buFont typeface="Wingdings" panose="05000000000000000000" pitchFamily="2" charset="2"/>
              <a:buChar char="q"/>
            </a:pPr>
            <a:r>
              <a:rPr lang="fr-FR" altLang="fr-FR" sz="2000" dirty="0">
                <a:ea typeface="Section-Medium"/>
              </a:rPr>
              <a:t>Ordonnance du 19 janvier 2017</a:t>
            </a:r>
          </a:p>
          <a:p>
            <a:pPr marL="342900" indent="-342900">
              <a:buFont typeface="Wingdings" panose="05000000000000000000" pitchFamily="2" charset="2"/>
              <a:buChar char="q"/>
            </a:pPr>
            <a:r>
              <a:rPr lang="fr-FR" altLang="fr-FR" sz="2000" dirty="0">
                <a:ea typeface="Section-Medium"/>
              </a:rPr>
              <a:t>Plan d’action pluriannuel pour une meilleure prise en compte de la santé et de la sécurité au travail du 28 mars 2017</a:t>
            </a:r>
          </a:p>
          <a:p>
            <a:pPr marL="342900" indent="-342900">
              <a:buFont typeface="Wingdings" panose="05000000000000000000" pitchFamily="2" charset="2"/>
              <a:buChar char="q"/>
            </a:pPr>
            <a:endParaRPr lang="fr-FR" altLang="fr-FR" sz="2000" dirty="0">
              <a:ea typeface="Section-Medium"/>
            </a:endParaRPr>
          </a:p>
          <a:p>
            <a:r>
              <a:rPr lang="fr-FR" altLang="fr-FR" sz="2000" dirty="0">
                <a:ea typeface="Section-Medium"/>
                <a:sym typeface="Wingdings"/>
              </a:rPr>
              <a:t>         Objectif : </a:t>
            </a:r>
            <a:r>
              <a:rPr lang="fr-FR" altLang="fr-FR" sz="2000" dirty="0">
                <a:ea typeface="Section-Medium"/>
              </a:rPr>
              <a:t>avancer dans la mise en œuvre effective des mesures résultant d’une évolution du cadre normatif, se nourrir des travaux précédemment engagés et définir de nouvelles orientations </a:t>
            </a:r>
          </a:p>
          <a:p>
            <a:endParaRPr lang="fr-FR" altLang="fr-FR" sz="2000" dirty="0">
              <a:latin typeface="+mn-lt"/>
              <a:ea typeface="Section-Medium"/>
            </a:endParaRP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r"/>
            <a:fld id="{8D0631CF-8D15-4379-A6C5-501499B1C5D2}" type="slidenum">
              <a:rPr lang="fr-FR" altLang="fr-FR" smtClean="0">
                <a:ea typeface="Section-Medium"/>
              </a:rPr>
              <a:pPr algn="r"/>
              <a:t>2</a:t>
            </a:fld>
            <a:endParaRPr lang="fr-FR" altLang="fr-FR" dirty="0">
              <a:ea typeface="Section-Medium"/>
            </a:endParaRPr>
          </a:p>
        </p:txBody>
      </p:sp>
      <p:sp>
        <p:nvSpPr>
          <p:cNvPr id="8" name="Flèche droite 7"/>
          <p:cNvSpPr/>
          <p:nvPr/>
        </p:nvSpPr>
        <p:spPr>
          <a:xfrm>
            <a:off x="533400" y="5365622"/>
            <a:ext cx="558355" cy="26365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Bold"/>
              </a:rPr>
              <a:t>Amélioration des conditions de vie au travail, santé et sécurité au travail</a:t>
            </a:r>
            <a:endParaRPr lang="fr-FR" altLang="fr-FR" dirty="0">
              <a:ea typeface="Section-Medium"/>
            </a:endParaRPr>
          </a:p>
        </p:txBody>
      </p:sp>
      <p:sp>
        <p:nvSpPr>
          <p:cNvPr id="5124" name="Espace réservé du contenu 2"/>
          <p:cNvSpPr>
            <a:spLocks noGrp="1"/>
          </p:cNvSpPr>
          <p:nvPr>
            <p:ph idx="1"/>
          </p:nvPr>
        </p:nvSpPr>
        <p:spPr bwMode="auto">
          <a:xfrm>
            <a:off x="228601" y="660808"/>
            <a:ext cx="8458200" cy="11584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a:r>
              <a:rPr lang="fr-FR" altLang="fr-FR" sz="3200" dirty="0">
                <a:ea typeface="Section-Medium"/>
              </a:rPr>
              <a:t>Accord cadre du 22 octobre 2013 relatif à la prévention des RPS dans la fonction publique</a:t>
            </a:r>
            <a:endParaRPr lang="fr-FR" altLang="fr-FR" sz="3200" dirty="0">
              <a:ea typeface="Section-Bold"/>
            </a:endParaRP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Medium"/>
              </a:rPr>
              <a:t>GT du 18/09/2017</a:t>
            </a:r>
          </a:p>
        </p:txBody>
      </p:sp>
      <p:sp>
        <p:nvSpPr>
          <p:cNvPr id="5128" name="Espace réservé du texte 6"/>
          <p:cNvSpPr>
            <a:spLocks noGrp="1"/>
          </p:cNvSpPr>
          <p:nvPr>
            <p:ph type="body" sz="half" idx="13"/>
          </p:nvPr>
        </p:nvSpPr>
        <p:spPr bwMode="auto">
          <a:xfrm>
            <a:off x="457200" y="1819275"/>
            <a:ext cx="8220075" cy="44169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spcBef>
                <a:spcPts val="1200"/>
              </a:spcBef>
              <a:buFont typeface="Wingdings" panose="05000000000000000000" pitchFamily="2" charset="2"/>
              <a:buChar char="q"/>
            </a:pPr>
            <a:r>
              <a:rPr lang="fr-FR" altLang="fr-FR" sz="2000" dirty="0">
                <a:latin typeface="+mn-lt"/>
                <a:ea typeface="Section-Medium"/>
              </a:rPr>
              <a:t>Les axes de l’accord cadre (commun aux trois fonctions publiques):</a:t>
            </a:r>
          </a:p>
          <a:p>
            <a:pPr marL="324000" indent="-342900">
              <a:spcBef>
                <a:spcPts val="0"/>
              </a:spcBef>
              <a:buFont typeface="Arial" panose="020B0604020202020204" pitchFamily="34" charset="0"/>
              <a:buChar char="•"/>
            </a:pPr>
            <a:r>
              <a:rPr lang="fr-FR" altLang="fr-FR" sz="1600" dirty="0">
                <a:latin typeface="+mn-lt"/>
                <a:ea typeface="Section-Medium"/>
              </a:rPr>
              <a:t>Diagnostiquer les facteurs de risques dans les services</a:t>
            </a:r>
          </a:p>
          <a:p>
            <a:pPr marL="324000" indent="-342900">
              <a:spcBef>
                <a:spcPts val="0"/>
              </a:spcBef>
              <a:buFont typeface="Arial" panose="020B0604020202020204" pitchFamily="34" charset="0"/>
              <a:buChar char="•"/>
            </a:pPr>
            <a:r>
              <a:rPr lang="fr-FR" altLang="fr-FR" sz="1600" dirty="0">
                <a:latin typeface="+mn-lt"/>
                <a:ea typeface="Section-Medium"/>
              </a:rPr>
              <a:t>Fixer l’obligation, pour chaque employeur, d’élaborer un plan d’évaluation et de prévention des RPS</a:t>
            </a:r>
          </a:p>
          <a:p>
            <a:pPr marL="342900" lvl="0" indent="-342900">
              <a:spcBef>
                <a:spcPts val="1200"/>
              </a:spcBef>
              <a:buFont typeface="Wingdings" panose="05000000000000000000" pitchFamily="2" charset="2"/>
              <a:buChar char="q"/>
            </a:pPr>
            <a:r>
              <a:rPr lang="fr-FR" altLang="fr-FR" sz="2000" dirty="0">
                <a:solidFill>
                  <a:prstClr val="black"/>
                </a:solidFill>
                <a:ea typeface="Section-Medium"/>
              </a:rPr>
              <a:t>Le cadrage de la mise en œuvre de l’accord:</a:t>
            </a:r>
          </a:p>
          <a:p>
            <a:pPr marL="342900" lvl="0" indent="-342900">
              <a:spcBef>
                <a:spcPts val="0"/>
              </a:spcBef>
              <a:buFont typeface="Arial" panose="020B0604020202020204" pitchFamily="34" charset="0"/>
              <a:buChar char="•"/>
            </a:pPr>
            <a:r>
              <a:rPr lang="fr-FR" altLang="fr-FR" sz="1600" dirty="0">
                <a:solidFill>
                  <a:prstClr val="black"/>
                </a:solidFill>
                <a:ea typeface="Section-Medium"/>
              </a:rPr>
              <a:t>Cadrage politique par la circulaire du Premier ministre du 20 mars 2014</a:t>
            </a:r>
          </a:p>
          <a:p>
            <a:pPr marL="342900" lvl="0" indent="-342900">
              <a:spcBef>
                <a:spcPts val="0"/>
              </a:spcBef>
              <a:buFont typeface="Arial" panose="020B0604020202020204" pitchFamily="34" charset="0"/>
              <a:buChar char="•"/>
            </a:pPr>
            <a:r>
              <a:rPr lang="fr-FR" altLang="fr-FR" sz="1600" dirty="0">
                <a:solidFill>
                  <a:prstClr val="black"/>
                </a:solidFill>
                <a:ea typeface="Section-Medium"/>
              </a:rPr>
              <a:t>Déclinaison dans chaque versant de la fonction publique par circulaire</a:t>
            </a:r>
          </a:p>
          <a:p>
            <a:pPr marL="342900" indent="-342900">
              <a:spcBef>
                <a:spcPts val="0"/>
              </a:spcBef>
              <a:buFont typeface="Arial" panose="020B0604020202020204" pitchFamily="34" charset="0"/>
              <a:buChar char="•"/>
            </a:pPr>
            <a:r>
              <a:rPr lang="fr-FR" sz="1600" dirty="0"/>
              <a:t>Elaboration d’un « Kit RPS » : Guide, livret 4 pages, référentiels de formation.</a:t>
            </a:r>
            <a:endParaRPr lang="fr-FR" altLang="fr-FR" sz="1600" dirty="0">
              <a:solidFill>
                <a:prstClr val="black"/>
              </a:solidFill>
              <a:ea typeface="Section-Medium"/>
            </a:endParaRPr>
          </a:p>
          <a:p>
            <a:pPr marL="342900" indent="-342900">
              <a:spcBef>
                <a:spcPts val="1200"/>
              </a:spcBef>
              <a:buFont typeface="Wingdings" panose="05000000000000000000" pitchFamily="2" charset="2"/>
              <a:buChar char="q"/>
            </a:pPr>
            <a:r>
              <a:rPr lang="fr-FR" altLang="fr-FR" sz="2000" dirty="0">
                <a:latin typeface="+mn-lt"/>
                <a:ea typeface="Section-Medium"/>
              </a:rPr>
              <a:t>Le suivi de l’accord cadre</a:t>
            </a:r>
          </a:p>
          <a:p>
            <a:pPr marL="342900" indent="-342900">
              <a:spcBef>
                <a:spcPts val="0"/>
              </a:spcBef>
              <a:buFont typeface="Arial" panose="020B0604020202020204" pitchFamily="34" charset="0"/>
              <a:buChar char="•"/>
            </a:pPr>
            <a:r>
              <a:rPr lang="fr-FR" altLang="fr-FR" sz="1600" dirty="0">
                <a:latin typeface="+mn-lt"/>
                <a:ea typeface="Section-Medium"/>
              </a:rPr>
              <a:t>Eléments quantitatifs relatifs à la FPE dans le bilan annuel hygiène et sécurité</a:t>
            </a:r>
          </a:p>
          <a:p>
            <a:pPr marL="342900" indent="-342900">
              <a:spcBef>
                <a:spcPts val="0"/>
              </a:spcBef>
              <a:buFont typeface="Arial" panose="020B0604020202020204" pitchFamily="34" charset="0"/>
              <a:buChar char="•"/>
            </a:pPr>
            <a:r>
              <a:rPr lang="fr-FR" altLang="fr-FR" sz="1600" dirty="0">
                <a:latin typeface="+mn-lt"/>
                <a:ea typeface="Section-Medium"/>
              </a:rPr>
              <a:t>Bilan qualitatif réalisé avec l’ANACT et présenté au CCFP/FS4 du 18 avril 2017</a:t>
            </a:r>
          </a:p>
          <a:p>
            <a:pPr lvl="0">
              <a:spcBef>
                <a:spcPts val="1200"/>
              </a:spcBef>
            </a:pPr>
            <a:r>
              <a:rPr lang="fr-FR" altLang="fr-FR" sz="2000" dirty="0">
                <a:solidFill>
                  <a:prstClr val="black"/>
                </a:solidFill>
                <a:ea typeface="Section-Medium"/>
              </a:rPr>
              <a:t>          Action envisagée : renforcer la formation des acteurs et notamment </a:t>
            </a:r>
            <a:r>
              <a:rPr lang="fr-FR" altLang="fr-FR" sz="2000" dirty="0">
                <a:latin typeface="+mn-lt"/>
                <a:ea typeface="Section-Medium"/>
              </a:rPr>
              <a:t>systématiser la formation des équipes d’encadrement </a:t>
            </a:r>
          </a:p>
          <a:p>
            <a:pPr lvl="0">
              <a:spcBef>
                <a:spcPts val="0"/>
              </a:spcBef>
            </a:pPr>
            <a:r>
              <a:rPr lang="fr-FR" altLang="fr-FR" sz="2000" dirty="0">
                <a:latin typeface="+mn-lt"/>
                <a:ea typeface="Section-Medium"/>
              </a:rPr>
              <a:t>à la prévention des RPS (</a:t>
            </a:r>
            <a:r>
              <a:rPr lang="fr-FR" altLang="fr-FR" sz="2000" dirty="0" err="1">
                <a:latin typeface="+mn-lt"/>
                <a:ea typeface="Section-Medium"/>
              </a:rPr>
              <a:t>Cf</a:t>
            </a:r>
            <a:r>
              <a:rPr lang="fr-FR" altLang="fr-FR" sz="2000" dirty="0">
                <a:latin typeface="+mn-lt"/>
                <a:ea typeface="Section-Medium"/>
              </a:rPr>
              <a:t> GT formation)</a:t>
            </a: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r"/>
            <a:fld id="{807235F2-ECAF-4C0F-BA79-E73E397089FC}" type="slidenum">
              <a:rPr lang="fr-FR" altLang="fr-FR" smtClean="0">
                <a:ea typeface="Section-Medium"/>
              </a:rPr>
              <a:pPr algn="r"/>
              <a:t>3</a:t>
            </a:fld>
            <a:endParaRPr lang="fr-FR" altLang="fr-FR" dirty="0">
              <a:ea typeface="Section-Medium"/>
            </a:endParaRPr>
          </a:p>
        </p:txBody>
      </p:sp>
      <p:sp>
        <p:nvSpPr>
          <p:cNvPr id="2" name="Flèche droite 1"/>
          <p:cNvSpPr/>
          <p:nvPr/>
        </p:nvSpPr>
        <p:spPr>
          <a:xfrm>
            <a:off x="573113" y="5198741"/>
            <a:ext cx="558355" cy="26365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77030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Bold"/>
              </a:rPr>
              <a:t>Amélioration des conditions de vie au travail, santé et sécurité au travail</a:t>
            </a:r>
            <a:endParaRPr lang="fr-FR" altLang="fr-FR" dirty="0">
              <a:ea typeface="Section-Medium"/>
            </a:endParaRPr>
          </a:p>
        </p:txBody>
      </p:sp>
      <p:sp>
        <p:nvSpPr>
          <p:cNvPr id="5124" name="Espace réservé du contenu 2"/>
          <p:cNvSpPr>
            <a:spLocks noGrp="1"/>
          </p:cNvSpPr>
          <p:nvPr>
            <p:ph idx="1"/>
          </p:nvPr>
        </p:nvSpPr>
        <p:spPr bwMode="auto">
          <a:xfrm>
            <a:off x="457200" y="660808"/>
            <a:ext cx="8229600" cy="6250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sz="3200" dirty="0">
                <a:ea typeface="Section-Medium"/>
              </a:rPr>
              <a:t>Décret sur le télétravail du 11 février 2016</a:t>
            </a:r>
            <a:endParaRPr lang="fr-FR" altLang="fr-FR" sz="3200" dirty="0">
              <a:ea typeface="Section-Bold"/>
            </a:endParaRP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Medium"/>
              </a:rPr>
              <a:t>GT du 18/09/2017</a:t>
            </a:r>
          </a:p>
        </p:txBody>
      </p:sp>
      <p:sp>
        <p:nvSpPr>
          <p:cNvPr id="5128" name="Espace réservé du texte 6"/>
          <p:cNvSpPr>
            <a:spLocks noGrp="1"/>
          </p:cNvSpPr>
          <p:nvPr>
            <p:ph type="body" sz="half" idx="13"/>
          </p:nvPr>
        </p:nvSpPr>
        <p:spPr bwMode="auto">
          <a:xfrm>
            <a:off x="457200" y="1400175"/>
            <a:ext cx="8220075" cy="4943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spcBef>
                <a:spcPts val="1200"/>
              </a:spcBef>
              <a:buFont typeface="Wingdings" panose="05000000000000000000" pitchFamily="2" charset="2"/>
              <a:buChar char="q"/>
            </a:pPr>
            <a:r>
              <a:rPr lang="fr-FR" altLang="fr-FR" sz="2000" dirty="0">
                <a:latin typeface="+mn-lt"/>
                <a:ea typeface="Section-Medium"/>
              </a:rPr>
              <a:t>Instauration du télétravail dans la FP par la loi du 12 mars 2012 </a:t>
            </a:r>
          </a:p>
          <a:p>
            <a:pPr marL="285750" indent="-285750">
              <a:spcBef>
                <a:spcPts val="1200"/>
              </a:spcBef>
              <a:buFont typeface="Arial" panose="020B0604020202020204" pitchFamily="34" charset="0"/>
              <a:buChar char="•"/>
            </a:pPr>
            <a:r>
              <a:rPr lang="fr-FR" altLang="fr-FR" sz="1600" dirty="0">
                <a:latin typeface="+mn-lt"/>
                <a:ea typeface="Section-Medium"/>
              </a:rPr>
              <a:t>Définition des principes de mise en œuvre : volontariat, réversibilité, égalité de traitement des télétravailleurs et des agents exerçant leurs fonctions sur site.</a:t>
            </a:r>
          </a:p>
          <a:p>
            <a:pPr marL="342900" indent="-342900">
              <a:spcBef>
                <a:spcPts val="1200"/>
              </a:spcBef>
              <a:buFont typeface="Wingdings" panose="05000000000000000000" pitchFamily="2" charset="2"/>
              <a:buChar char="q"/>
            </a:pPr>
            <a:r>
              <a:rPr lang="fr-FR" altLang="fr-FR" sz="2000" dirty="0">
                <a:latin typeface="+mn-lt"/>
                <a:ea typeface="Section-Medium"/>
              </a:rPr>
              <a:t>Fixation des conditions et des modalités de mise en œuvre du télétravail par le décret n° 2016-151 du 11 février 2016 </a:t>
            </a:r>
          </a:p>
          <a:p>
            <a:pPr marL="285750" indent="-285750">
              <a:spcBef>
                <a:spcPts val="1200"/>
              </a:spcBef>
              <a:buFont typeface="Arial" panose="020B0604020202020204" pitchFamily="34" charset="0"/>
              <a:buChar char="•"/>
            </a:pPr>
            <a:r>
              <a:rPr lang="fr-FR" altLang="fr-FR" sz="1600" dirty="0">
                <a:latin typeface="+mn-lt"/>
                <a:ea typeface="Section-Medium"/>
              </a:rPr>
              <a:t>Définition du cadre commun à l’ensemble des agents publics (cadre de l’autorisation, durée, réversibilité, …).</a:t>
            </a:r>
          </a:p>
          <a:p>
            <a:pPr marL="285750" indent="-285750">
              <a:spcBef>
                <a:spcPts val="1200"/>
              </a:spcBef>
              <a:buFont typeface="Arial" panose="020B0604020202020204" pitchFamily="34" charset="0"/>
              <a:buChar char="•"/>
            </a:pPr>
            <a:r>
              <a:rPr lang="fr-FR" altLang="fr-FR" sz="1600" dirty="0">
                <a:latin typeface="+mn-lt"/>
                <a:ea typeface="Section-Medium"/>
              </a:rPr>
              <a:t>Spécification des modalités propres à chaque ministère (activités éligibles, modalités de prise en charge des frais, …). A ce jour, 13 arrêtés ministériels ont été publiés.</a:t>
            </a:r>
          </a:p>
          <a:p>
            <a:pPr marL="342900" indent="-342900">
              <a:spcBef>
                <a:spcPts val="1200"/>
              </a:spcBef>
              <a:buFont typeface="Wingdings" panose="05000000000000000000" pitchFamily="2" charset="2"/>
              <a:buChar char="q"/>
            </a:pPr>
            <a:r>
              <a:rPr lang="fr-FR" altLang="fr-FR" sz="2000" dirty="0">
                <a:latin typeface="+mn-lt"/>
                <a:ea typeface="Section-Medium"/>
              </a:rPr>
              <a:t>Guide sur le télétravail dans la fonction publique (mai 2016)</a:t>
            </a:r>
          </a:p>
          <a:p>
            <a:pPr marL="285750" indent="-285750">
              <a:spcBef>
                <a:spcPts val="1200"/>
              </a:spcBef>
              <a:buFont typeface="Arial" panose="020B0604020202020204" pitchFamily="34" charset="0"/>
              <a:buChar char="•"/>
            </a:pPr>
            <a:r>
              <a:rPr lang="fr-FR" altLang="fr-FR" sz="1600" dirty="0">
                <a:latin typeface="+mn-lt"/>
                <a:ea typeface="Section-Medium"/>
              </a:rPr>
              <a:t>Accompagnement des employeurs dans la mise en œuvre du télétravail</a:t>
            </a:r>
          </a:p>
          <a:p>
            <a:pPr marL="285750" indent="-285750">
              <a:spcBef>
                <a:spcPts val="1200"/>
              </a:spcBef>
              <a:buFont typeface="Arial" panose="020B0604020202020204" pitchFamily="34" charset="0"/>
              <a:buChar char="•"/>
            </a:pPr>
            <a:r>
              <a:rPr lang="fr-FR" altLang="fr-FR" sz="1600" dirty="0">
                <a:latin typeface="+mn-lt"/>
                <a:ea typeface="Section-Medium"/>
              </a:rPr>
              <a:t>Elaboration de fiches pratiques</a:t>
            </a:r>
          </a:p>
          <a:p>
            <a:pPr>
              <a:spcBef>
                <a:spcPts val="1200"/>
              </a:spcBef>
            </a:pPr>
            <a:r>
              <a:rPr lang="fr-FR" altLang="fr-FR" sz="2000" dirty="0">
                <a:latin typeface="+mn-lt"/>
                <a:ea typeface="Section-Medium"/>
              </a:rPr>
              <a:t>                  Action envisagée : réaliser un bilan d’application</a:t>
            </a: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r"/>
            <a:fld id="{3C45C354-C8CA-40E8-BC71-66233566C15E}" type="slidenum">
              <a:rPr lang="fr-FR" altLang="fr-FR" smtClean="0">
                <a:ea typeface="Section-Medium"/>
              </a:rPr>
              <a:pPr algn="r"/>
              <a:t>4</a:t>
            </a:fld>
            <a:endParaRPr lang="fr-FR" altLang="fr-FR" dirty="0">
              <a:ea typeface="Section-Medium"/>
            </a:endParaRPr>
          </a:p>
        </p:txBody>
      </p:sp>
      <p:sp>
        <p:nvSpPr>
          <p:cNvPr id="2" name="Flèche droite 1"/>
          <p:cNvSpPr/>
          <p:nvPr/>
        </p:nvSpPr>
        <p:spPr>
          <a:xfrm>
            <a:off x="895350" y="5867400"/>
            <a:ext cx="749808" cy="2667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Espace réservé du numéro de diapositive 2"/>
          <p:cNvSpPr>
            <a:spLocks noGrp="1"/>
          </p:cNvSpPr>
          <p:nvPr>
            <p:ph type="sldNum" sz="quarter" idx="4294967295"/>
          </p:nvPr>
        </p:nvSpPr>
        <p:spPr>
          <a:xfrm>
            <a:off x="6594985" y="184558"/>
            <a:ext cx="2133600" cy="476250"/>
          </a:xfrm>
          <a:prstGeom prst="rect">
            <a:avLst/>
          </a:prstGeom>
        </p:spPr>
        <p:txBody>
          <a:bodyPr/>
          <a:lstStyle/>
          <a:p>
            <a:pPr>
              <a:defRPr/>
            </a:pPr>
            <a:endParaRPr lang="fr-FR" altLang="fr-FR" dirty="0"/>
          </a:p>
          <a:p>
            <a:pPr>
              <a:defRPr/>
            </a:pPr>
            <a:endParaRPr lang="fr-FR" altLang="fr-FR" dirty="0"/>
          </a:p>
        </p:txBody>
      </p:sp>
    </p:spTree>
    <p:extLst>
      <p:ext uri="{BB962C8B-B14F-4D97-AF65-F5344CB8AC3E}">
        <p14:creationId xmlns:p14="http://schemas.microsoft.com/office/powerpoint/2010/main" val="234163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Bold"/>
              </a:rPr>
              <a:t>Amélioration des conditions de vie au travail, santé et sécurité au travail</a:t>
            </a:r>
            <a:endParaRPr lang="fr-FR" altLang="fr-FR" dirty="0">
              <a:ea typeface="Section-Medium"/>
            </a:endParaRPr>
          </a:p>
        </p:txBody>
      </p:sp>
      <p:sp>
        <p:nvSpPr>
          <p:cNvPr id="5124" name="Espace réservé du contenu 2"/>
          <p:cNvSpPr>
            <a:spLocks noGrp="1"/>
          </p:cNvSpPr>
          <p:nvPr>
            <p:ph idx="1"/>
          </p:nvPr>
        </p:nvSpPr>
        <p:spPr bwMode="auto">
          <a:xfrm>
            <a:off x="457200" y="600934"/>
            <a:ext cx="8229600" cy="6174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sz="3200" dirty="0">
                <a:ea typeface="Section-Bold"/>
              </a:rPr>
              <a:t>Ordonnance n° 2017-53 du 19 janvier 2017</a:t>
            </a: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Medium"/>
              </a:rPr>
              <a:t>GT du 18/09/2017</a:t>
            </a:r>
          </a:p>
        </p:txBody>
      </p:sp>
      <p:sp>
        <p:nvSpPr>
          <p:cNvPr id="5128" name="Espace réservé du texte 6"/>
          <p:cNvSpPr>
            <a:spLocks noGrp="1"/>
          </p:cNvSpPr>
          <p:nvPr>
            <p:ph type="body" sz="half" idx="13"/>
          </p:nvPr>
        </p:nvSpPr>
        <p:spPr bwMode="auto">
          <a:xfrm>
            <a:off x="457200" y="1095376"/>
            <a:ext cx="8220075"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fr-FR" altLang="fr-FR" sz="1600" dirty="0">
                <a:solidFill>
                  <a:schemeClr val="accent1">
                    <a:lumMod val="75000"/>
                  </a:schemeClr>
                </a:solidFill>
                <a:ea typeface="Section-Medium"/>
              </a:rPr>
              <a:t>Un chantier normatif en cours</a:t>
            </a:r>
          </a:p>
          <a:p>
            <a:pPr marL="342900" indent="-342900">
              <a:buFont typeface="Wingdings" panose="05000000000000000000" pitchFamily="2" charset="2"/>
              <a:buChar char="q"/>
            </a:pPr>
            <a:r>
              <a:rPr lang="fr-FR" altLang="fr-FR" sz="2000" dirty="0">
                <a:ea typeface="Section-Medium"/>
              </a:rPr>
              <a:t>Temps partiel thérapeutique</a:t>
            </a:r>
          </a:p>
          <a:p>
            <a:pPr marL="800100" lvl="1" indent="-342900">
              <a:buFont typeface="Arial" panose="020B0604020202020204" pitchFamily="34" charset="0"/>
              <a:buChar char="•"/>
            </a:pPr>
            <a:r>
              <a:rPr lang="fr-FR" altLang="fr-FR" sz="1600" dirty="0">
                <a:ea typeface="Section-Medium"/>
              </a:rPr>
              <a:t>Suppression de la condition des  6 mois de congé maladie préalables et simplification de la procédure</a:t>
            </a:r>
          </a:p>
          <a:p>
            <a:pPr lvl="1"/>
            <a:r>
              <a:rPr lang="fr-FR" altLang="fr-FR" sz="1600" dirty="0">
                <a:ea typeface="Section-Medium"/>
              </a:rPr>
              <a:t>	   </a:t>
            </a:r>
            <a:r>
              <a:rPr lang="fr-FR" altLang="fr-FR" sz="1400" i="1" dirty="0">
                <a:solidFill>
                  <a:srgbClr val="004892"/>
                </a:solidFill>
                <a:ea typeface="Section-Medium"/>
              </a:rPr>
              <a:t>Circulaire commune aux trois fonctions publiques en cours de finalisation</a:t>
            </a:r>
          </a:p>
          <a:p>
            <a:pPr marL="342900" indent="-342900">
              <a:buFont typeface="Wingdings" panose="05000000000000000000" pitchFamily="2" charset="2"/>
              <a:buChar char="q"/>
            </a:pPr>
            <a:r>
              <a:rPr lang="fr-FR" altLang="fr-FR" sz="2000" dirty="0">
                <a:ea typeface="Section-Medium"/>
              </a:rPr>
              <a:t>Période de préparation au reclassement</a:t>
            </a:r>
          </a:p>
          <a:p>
            <a:pPr marL="800100" lvl="1" indent="-342900">
              <a:buFont typeface="Arial" panose="020B0604020202020204" pitchFamily="34" charset="0"/>
              <a:buChar char="•"/>
            </a:pPr>
            <a:r>
              <a:rPr lang="fr-FR" altLang="fr-FR" sz="1600" dirty="0">
                <a:ea typeface="Section-Medium"/>
              </a:rPr>
              <a:t>Instauration d’une période de préparation au reclassement afin de préparer le bénéficiaire à de nouveaux emplois et d’accompagner la transition professionnelle du fonctionnaire</a:t>
            </a:r>
          </a:p>
          <a:p>
            <a:pPr lvl="1"/>
            <a:r>
              <a:rPr lang="fr-FR" altLang="fr-FR" sz="1800" dirty="0">
                <a:ea typeface="Section-Medium"/>
              </a:rPr>
              <a:t> 	   </a:t>
            </a:r>
            <a:r>
              <a:rPr lang="fr-FR" altLang="fr-FR" sz="1400" i="1" dirty="0">
                <a:solidFill>
                  <a:srgbClr val="004892"/>
                </a:solidFill>
                <a:ea typeface="Section-Medium"/>
              </a:rPr>
              <a:t>Décret d’application FPE à transposer aux trois versants</a:t>
            </a:r>
          </a:p>
          <a:p>
            <a:pPr lvl="1"/>
            <a:r>
              <a:rPr lang="fr-FR" altLang="fr-FR" sz="1400" i="1" dirty="0">
                <a:solidFill>
                  <a:srgbClr val="004892"/>
                </a:solidFill>
                <a:ea typeface="Section-Medium"/>
              </a:rPr>
              <a:t>         en cours d’élaboration </a:t>
            </a:r>
          </a:p>
          <a:p>
            <a:pPr marL="342900" indent="-342900">
              <a:buFont typeface="Wingdings" panose="05000000000000000000" pitchFamily="2" charset="2"/>
              <a:buChar char="q"/>
            </a:pPr>
            <a:r>
              <a:rPr lang="fr-FR" altLang="fr-FR" sz="2000" dirty="0">
                <a:ea typeface="Section-Medium"/>
              </a:rPr>
              <a:t>Accidents de service et maladies professionnelles</a:t>
            </a:r>
          </a:p>
          <a:p>
            <a:pPr marL="800100" lvl="1" indent="-342900">
              <a:buFont typeface="Arial" panose="020B0604020202020204" pitchFamily="34" charset="0"/>
              <a:buChar char="•"/>
            </a:pPr>
            <a:r>
              <a:rPr lang="fr-FR" altLang="fr-FR" sz="1600" dirty="0">
                <a:ea typeface="Section-Medium"/>
              </a:rPr>
              <a:t>Instauration d’un congé pour invalidité temporaire imputable au service</a:t>
            </a:r>
          </a:p>
          <a:p>
            <a:pPr marL="800100" lvl="1" indent="-342900">
              <a:buFont typeface="Arial" panose="020B0604020202020204" pitchFamily="34" charset="0"/>
              <a:buChar char="•"/>
            </a:pPr>
            <a:r>
              <a:rPr lang="fr-FR" altLang="fr-FR" sz="1600" dirty="0">
                <a:ea typeface="Section-Medium"/>
              </a:rPr>
              <a:t>Présomption d’imputabilité sauf accidents de trajets, maladies professionnelles ne remplissant pas les conditions des tableaux et maladies d’origine professionnelle</a:t>
            </a:r>
          </a:p>
          <a:p>
            <a:pPr lvl="1"/>
            <a:r>
              <a:rPr lang="fr-FR" altLang="fr-FR" sz="1400" i="1" dirty="0">
                <a:solidFill>
                  <a:srgbClr val="004892"/>
                </a:solidFill>
                <a:ea typeface="Section-Medium"/>
              </a:rPr>
              <a:t>	    Décret d’application commun aux trois versants </a:t>
            </a:r>
          </a:p>
          <a:p>
            <a:pPr lvl="1"/>
            <a:r>
              <a:rPr lang="fr-FR" altLang="fr-FR" sz="1400" i="1" dirty="0">
                <a:solidFill>
                  <a:srgbClr val="004892"/>
                </a:solidFill>
                <a:ea typeface="Section-Medium"/>
              </a:rPr>
              <a:t>       en cours d’élaboration</a:t>
            </a:r>
            <a:endParaRPr lang="fr-FR" altLang="fr-FR" sz="2000" dirty="0">
              <a:ea typeface="Section-Medium"/>
            </a:endParaRP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r"/>
            <a:fld id="{964D0E63-C15A-4A51-8452-A4489717202B}" type="slidenum">
              <a:rPr lang="fr-FR" altLang="fr-FR" smtClean="0">
                <a:ea typeface="Section-Medium"/>
              </a:rPr>
              <a:t>5</a:t>
            </a:fld>
            <a:endParaRPr lang="fr-FR" altLang="fr-FR" dirty="0">
              <a:ea typeface="Section-Medium"/>
            </a:endParaRPr>
          </a:p>
        </p:txBody>
      </p:sp>
      <p:sp>
        <p:nvSpPr>
          <p:cNvPr id="2" name="Flèche droite 1"/>
          <p:cNvSpPr/>
          <p:nvPr/>
        </p:nvSpPr>
        <p:spPr>
          <a:xfrm>
            <a:off x="1362075" y="2405062"/>
            <a:ext cx="209550" cy="12382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Flèche droite 8"/>
          <p:cNvSpPr/>
          <p:nvPr/>
        </p:nvSpPr>
        <p:spPr>
          <a:xfrm>
            <a:off x="1400175" y="5843587"/>
            <a:ext cx="209550" cy="12382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Flèche droite 9"/>
          <p:cNvSpPr/>
          <p:nvPr/>
        </p:nvSpPr>
        <p:spPr>
          <a:xfrm>
            <a:off x="1362075" y="3881437"/>
            <a:ext cx="209550" cy="12382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Ellipse 3"/>
          <p:cNvSpPr/>
          <p:nvPr/>
        </p:nvSpPr>
        <p:spPr>
          <a:xfrm>
            <a:off x="6390196" y="3781425"/>
            <a:ext cx="2391853" cy="62864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CSFPE </a:t>
            </a:r>
          </a:p>
          <a:p>
            <a:pPr algn="ctr"/>
            <a:r>
              <a:rPr lang="fr-FR" sz="1200" dirty="0"/>
              <a:t>automne</a:t>
            </a:r>
            <a:r>
              <a:rPr lang="fr-FR" dirty="0"/>
              <a:t> </a:t>
            </a:r>
            <a:r>
              <a:rPr lang="fr-FR" sz="1200" dirty="0"/>
              <a:t>2017 ?</a:t>
            </a:r>
          </a:p>
        </p:txBody>
      </p:sp>
      <p:sp>
        <p:nvSpPr>
          <p:cNvPr id="13" name="Ellipse 12"/>
          <p:cNvSpPr/>
          <p:nvPr/>
        </p:nvSpPr>
        <p:spPr>
          <a:xfrm>
            <a:off x="5532947" y="5534025"/>
            <a:ext cx="2234151" cy="7429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CCFP </a:t>
            </a:r>
          </a:p>
          <a:p>
            <a:pPr algn="ctr"/>
            <a:r>
              <a:rPr lang="fr-FR" sz="1200" dirty="0"/>
              <a:t>1</a:t>
            </a:r>
            <a:r>
              <a:rPr lang="fr-FR" sz="1200" baseline="30000" dirty="0"/>
              <a:t>er</a:t>
            </a:r>
            <a:r>
              <a:rPr lang="fr-FR" sz="1200" dirty="0"/>
              <a:t> trimestre 2018 ?</a:t>
            </a:r>
          </a:p>
        </p:txBody>
      </p:sp>
    </p:spTree>
    <p:extLst>
      <p:ext uri="{BB962C8B-B14F-4D97-AF65-F5344CB8AC3E}">
        <p14:creationId xmlns:p14="http://schemas.microsoft.com/office/powerpoint/2010/main" val="34297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ea typeface="Section-Bold"/>
              </a:rPr>
              <a:t>Amélioration des conditions de vie au travail, santé et sécurité au travail</a:t>
            </a:r>
            <a:endParaRPr lang="fr-FR" dirty="0"/>
          </a:p>
        </p:txBody>
      </p:sp>
      <p:sp>
        <p:nvSpPr>
          <p:cNvPr id="3" name="Espace réservé du contenu 2"/>
          <p:cNvSpPr>
            <a:spLocks noGrp="1"/>
          </p:cNvSpPr>
          <p:nvPr>
            <p:ph idx="1"/>
          </p:nvPr>
        </p:nvSpPr>
        <p:spPr>
          <a:xfrm>
            <a:off x="219074" y="590550"/>
            <a:ext cx="8620125" cy="1160639"/>
          </a:xfrm>
        </p:spPr>
        <p:txBody>
          <a:bodyPr/>
          <a:lstStyle/>
          <a:p>
            <a:pPr marL="0" algn="ctr"/>
            <a:r>
              <a:rPr lang="fr-FR" altLang="fr-FR" sz="2800" dirty="0">
                <a:ea typeface="Section-Medium"/>
              </a:rPr>
              <a:t>Plan d’action pluriannuel pour une meilleure prise en compte de la santé et de la sécurité au travail</a:t>
            </a:r>
          </a:p>
          <a:p>
            <a:pPr marL="0" algn="ctr"/>
            <a:r>
              <a:rPr lang="fr-FR" altLang="fr-FR" dirty="0">
                <a:ea typeface="Section-Medium"/>
              </a:rPr>
              <a:t>28 mars 2017</a:t>
            </a:r>
          </a:p>
          <a:p>
            <a:endParaRPr lang="fr-FR" sz="2400" dirty="0"/>
          </a:p>
        </p:txBody>
      </p:sp>
      <p:sp>
        <p:nvSpPr>
          <p:cNvPr id="4" name="Espace réservé du texte 3"/>
          <p:cNvSpPr>
            <a:spLocks noGrp="1"/>
          </p:cNvSpPr>
          <p:nvPr>
            <p:ph type="body" idx="10"/>
          </p:nvPr>
        </p:nvSpPr>
        <p:spPr/>
        <p:txBody>
          <a:bodyPr/>
          <a:lstStyle/>
          <a:p>
            <a:r>
              <a:rPr lang="fr-FR" dirty="0"/>
              <a:t>GT du 18/09/2017</a:t>
            </a:r>
          </a:p>
        </p:txBody>
      </p:sp>
      <p:sp>
        <p:nvSpPr>
          <p:cNvPr id="7" name="Espace réservé du texte 6"/>
          <p:cNvSpPr>
            <a:spLocks noGrp="1"/>
          </p:cNvSpPr>
          <p:nvPr>
            <p:ph type="body" sz="half" idx="13"/>
          </p:nvPr>
        </p:nvSpPr>
        <p:spPr>
          <a:xfrm>
            <a:off x="457202" y="1943100"/>
            <a:ext cx="8220692" cy="4210051"/>
          </a:xfrm>
        </p:spPr>
        <p:txBody>
          <a:bodyPr/>
          <a:lstStyle/>
          <a:p>
            <a:pPr marL="342900" indent="-342900" algn="just">
              <a:buFont typeface="Wingdings" panose="05000000000000000000" pitchFamily="2" charset="2"/>
              <a:buChar char="q"/>
            </a:pPr>
            <a:r>
              <a:rPr lang="fr-FR" sz="2000" dirty="0">
                <a:latin typeface="+mn-lt"/>
              </a:rPr>
              <a:t>Un plan d’action issu d’un travail de concertation avec les représentants des personnels et des employeurs des trois versants de la fonction publique en 2015 et 2016</a:t>
            </a:r>
          </a:p>
          <a:p>
            <a:pPr marL="342900" indent="-342900" algn="just">
              <a:buFont typeface="Wingdings" panose="05000000000000000000" pitchFamily="2" charset="2"/>
              <a:buChar char="q"/>
            </a:pPr>
            <a:r>
              <a:rPr lang="fr-FR" sz="2000" dirty="0">
                <a:latin typeface="+mn-lt"/>
              </a:rPr>
              <a:t>5 axes identifiés dont la mise en œuvre est prévue sur deux ans</a:t>
            </a:r>
          </a:p>
          <a:p>
            <a:pPr marL="342900" indent="-342900" algn="just">
              <a:buFont typeface="Arial" panose="020B0604020202020204" pitchFamily="34" charset="0"/>
              <a:buChar char="•"/>
            </a:pPr>
            <a:r>
              <a:rPr lang="fr-FR" sz="1600" dirty="0">
                <a:latin typeface="+mn-lt"/>
              </a:rPr>
              <a:t>Piloter la santé au travail</a:t>
            </a:r>
          </a:p>
          <a:p>
            <a:pPr marL="342900" indent="-342900" algn="just">
              <a:buFont typeface="Arial" panose="020B0604020202020204" pitchFamily="34" charset="0"/>
              <a:buChar char="•"/>
            </a:pPr>
            <a:r>
              <a:rPr lang="fr-FR" sz="1600" dirty="0">
                <a:latin typeface="+mn-lt"/>
              </a:rPr>
              <a:t>Renforcer la médecine de prévention</a:t>
            </a:r>
          </a:p>
          <a:p>
            <a:pPr marL="342900" indent="-342900" algn="just">
              <a:buFont typeface="Arial" panose="020B0604020202020204" pitchFamily="34" charset="0"/>
              <a:buChar char="•"/>
            </a:pPr>
            <a:r>
              <a:rPr lang="fr-FR" sz="1600" dirty="0">
                <a:latin typeface="+mn-lt"/>
              </a:rPr>
              <a:t>Améliorer la prévention des risques professionnels et la prise en compte de la pénibilité</a:t>
            </a:r>
          </a:p>
          <a:p>
            <a:pPr marL="342900" indent="-342900" algn="just">
              <a:buFont typeface="Arial" panose="020B0604020202020204" pitchFamily="34" charset="0"/>
              <a:buChar char="•"/>
            </a:pPr>
            <a:r>
              <a:rPr lang="fr-FR" sz="1600" dirty="0">
                <a:latin typeface="+mn-lt"/>
              </a:rPr>
              <a:t>Renforcer la prévention de l’inaptitude et le maintien dans l’emploi</a:t>
            </a:r>
          </a:p>
          <a:p>
            <a:pPr marL="342900" indent="-342900" algn="just">
              <a:spcAft>
                <a:spcPts val="600"/>
              </a:spcAft>
              <a:buFont typeface="Arial" panose="020B0604020202020204" pitchFamily="34" charset="0"/>
              <a:buChar char="•"/>
            </a:pPr>
            <a:r>
              <a:rPr lang="fr-FR" sz="1600" dirty="0">
                <a:latin typeface="+mn-lt"/>
              </a:rPr>
              <a:t>Revisiter les procédures des instances médicales et de la médecine agréée</a:t>
            </a:r>
          </a:p>
          <a:p>
            <a:pPr algn="just"/>
            <a:r>
              <a:rPr lang="fr-FR" sz="2000" dirty="0">
                <a:latin typeface="+mn-lt"/>
              </a:rPr>
              <a:t>          Objectif: se nourrir des travaux menés dans le cadre de l’élaboration de ce plan pour définir les orientations à approfondir et les nouveaux sujets de discussion</a:t>
            </a:r>
          </a:p>
        </p:txBody>
      </p:sp>
      <p:sp>
        <p:nvSpPr>
          <p:cNvPr id="9" name="Espace réservé du texte 8"/>
          <p:cNvSpPr>
            <a:spLocks noGrp="1"/>
          </p:cNvSpPr>
          <p:nvPr>
            <p:ph type="body" idx="15"/>
          </p:nvPr>
        </p:nvSpPr>
        <p:spPr/>
        <p:txBody>
          <a:bodyPr/>
          <a:lstStyle/>
          <a:p>
            <a:pPr algn="r"/>
            <a:r>
              <a:rPr lang="fr-FR" dirty="0"/>
              <a:t>6</a:t>
            </a:r>
          </a:p>
        </p:txBody>
      </p:sp>
      <p:sp>
        <p:nvSpPr>
          <p:cNvPr id="11" name="Flèche droite 10"/>
          <p:cNvSpPr/>
          <p:nvPr/>
        </p:nvSpPr>
        <p:spPr>
          <a:xfrm>
            <a:off x="457202" y="5119494"/>
            <a:ext cx="677037" cy="26365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02707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Bold"/>
              </a:rPr>
              <a:t>Amélioration des conditions de vie au travail, santé et sécurité au travail</a:t>
            </a:r>
            <a:endParaRPr lang="fr-FR" altLang="fr-FR" dirty="0">
              <a:ea typeface="Section-Medium"/>
            </a:endParaRPr>
          </a:p>
        </p:txBody>
      </p:sp>
      <p:sp>
        <p:nvSpPr>
          <p:cNvPr id="5124" name="Espace réservé du contenu 2"/>
          <p:cNvSpPr>
            <a:spLocks noGrp="1"/>
          </p:cNvSpPr>
          <p:nvPr>
            <p:ph idx="1"/>
          </p:nvPr>
        </p:nvSpPr>
        <p:spPr bwMode="auto">
          <a:xfrm>
            <a:off x="457200" y="909638"/>
            <a:ext cx="8229600" cy="11668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r>
              <a:rPr lang="fr-FR" altLang="fr-FR" sz="3200" dirty="0">
                <a:ea typeface="Section-Bold"/>
              </a:rPr>
              <a:t>Les thèmes de concertation proposés qui pourraient être approfondis :</a:t>
            </a: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Medium"/>
              </a:rPr>
              <a:t>GT du 18/092017</a:t>
            </a:r>
          </a:p>
        </p:txBody>
      </p:sp>
      <p:sp>
        <p:nvSpPr>
          <p:cNvPr id="5128" name="Espace réservé du texte 6"/>
          <p:cNvSpPr>
            <a:spLocks noGrp="1"/>
          </p:cNvSpPr>
          <p:nvPr>
            <p:ph type="body" sz="half" idx="13"/>
          </p:nvPr>
        </p:nvSpPr>
        <p:spPr bwMode="auto">
          <a:xfrm>
            <a:off x="457200" y="2143125"/>
            <a:ext cx="8220075" cy="40930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spcBef>
                <a:spcPts val="1200"/>
              </a:spcBef>
              <a:buFont typeface="Wingdings" panose="05000000000000000000" pitchFamily="2" charset="2"/>
              <a:buChar char="q"/>
            </a:pPr>
            <a:endParaRPr lang="fr-FR" altLang="fr-FR" sz="2000" dirty="0">
              <a:latin typeface="+mn-lt"/>
              <a:ea typeface="Section-Medium"/>
            </a:endParaRPr>
          </a:p>
          <a:p>
            <a:pPr marL="342900" indent="-342900">
              <a:spcBef>
                <a:spcPts val="1200"/>
              </a:spcBef>
              <a:buFont typeface="Wingdings" panose="05000000000000000000" pitchFamily="2" charset="2"/>
              <a:buChar char="q"/>
            </a:pPr>
            <a:r>
              <a:rPr lang="fr-FR" altLang="fr-FR" sz="2000" dirty="0">
                <a:latin typeface="+mn-lt"/>
                <a:ea typeface="Section-Medium"/>
              </a:rPr>
              <a:t>La médecine de prévention</a:t>
            </a:r>
          </a:p>
          <a:p>
            <a:pPr marL="342900" indent="-342900">
              <a:spcBef>
                <a:spcPts val="1200"/>
              </a:spcBef>
              <a:buFont typeface="Wingdings" panose="05000000000000000000" pitchFamily="2" charset="2"/>
              <a:buChar char="q"/>
            </a:pPr>
            <a:r>
              <a:rPr lang="fr-FR" altLang="fr-FR" sz="2000" dirty="0">
                <a:latin typeface="+mn-lt"/>
                <a:ea typeface="Section-Medium"/>
              </a:rPr>
              <a:t>Les instances médicales</a:t>
            </a:r>
          </a:p>
          <a:p>
            <a:pPr marL="342900" indent="-342900">
              <a:spcBef>
                <a:spcPts val="1200"/>
              </a:spcBef>
              <a:buFont typeface="Wingdings" panose="05000000000000000000" pitchFamily="2" charset="2"/>
              <a:buChar char="q"/>
            </a:pPr>
            <a:r>
              <a:rPr lang="fr-FR" altLang="fr-FR" sz="2000" dirty="0">
                <a:latin typeface="+mn-lt"/>
                <a:ea typeface="Section-Medium"/>
              </a:rPr>
              <a:t>La prévention de l’inaptitude, le maintien dans l’emploi et l’aide à la reconversion</a:t>
            </a: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r"/>
            <a:r>
              <a:rPr lang="fr-FR" altLang="fr-FR" dirty="0">
                <a:ea typeface="Section-Medium"/>
              </a:rPr>
              <a:t>7</a:t>
            </a:r>
          </a:p>
        </p:txBody>
      </p:sp>
    </p:spTree>
    <p:extLst>
      <p:ext uri="{BB962C8B-B14F-4D97-AF65-F5344CB8AC3E}">
        <p14:creationId xmlns:p14="http://schemas.microsoft.com/office/powerpoint/2010/main" val="2647588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Bold"/>
              </a:rPr>
              <a:t>Amélioration des conditions de vie au travail, santé et sécurité au travail</a:t>
            </a:r>
            <a:endParaRPr lang="fr-FR" altLang="fr-FR" dirty="0">
              <a:ea typeface="Section-Medium"/>
            </a:endParaRPr>
          </a:p>
        </p:txBody>
      </p:sp>
      <p:sp>
        <p:nvSpPr>
          <p:cNvPr id="5124" name="Espace réservé du contenu 2"/>
          <p:cNvSpPr>
            <a:spLocks noGrp="1"/>
          </p:cNvSpPr>
          <p:nvPr>
            <p:ph idx="1"/>
          </p:nvPr>
        </p:nvSpPr>
        <p:spPr bwMode="auto">
          <a:xfrm>
            <a:off x="457200" y="752475"/>
            <a:ext cx="8229600" cy="628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r>
              <a:rPr lang="fr-FR" altLang="fr-FR" sz="3200" dirty="0">
                <a:ea typeface="Section-Bold"/>
              </a:rPr>
              <a:t>La médecine de prévention </a:t>
            </a: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Medium"/>
              </a:rPr>
              <a:t>GT du 18/09/2017</a:t>
            </a:r>
          </a:p>
        </p:txBody>
      </p:sp>
      <p:sp>
        <p:nvSpPr>
          <p:cNvPr id="5128" name="Espace réservé du texte 6"/>
          <p:cNvSpPr>
            <a:spLocks noGrp="1"/>
          </p:cNvSpPr>
          <p:nvPr>
            <p:ph type="body" sz="half" idx="13"/>
          </p:nvPr>
        </p:nvSpPr>
        <p:spPr bwMode="auto">
          <a:xfrm>
            <a:off x="457200" y="1381125"/>
            <a:ext cx="8220075" cy="48550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spcBef>
                <a:spcPts val="1200"/>
              </a:spcBef>
              <a:buFont typeface="Wingdings" panose="05000000000000000000" pitchFamily="2" charset="2"/>
              <a:buChar char="q"/>
            </a:pPr>
            <a:r>
              <a:rPr lang="fr-FR" altLang="fr-FR" sz="2000" dirty="0">
                <a:latin typeface="+mn-lt"/>
                <a:ea typeface="Section-Medium"/>
              </a:rPr>
              <a:t>Un contexte de crise démographique de la médecine du travail constaté dans de nombreux travaux :</a:t>
            </a:r>
          </a:p>
          <a:p>
            <a:pPr marL="342900" indent="-342900">
              <a:spcBef>
                <a:spcPts val="1200"/>
              </a:spcBef>
              <a:buFont typeface="Arial" panose="020B0604020202020204" pitchFamily="34" charset="0"/>
              <a:buChar char="•"/>
            </a:pPr>
            <a:r>
              <a:rPr lang="fr-FR" altLang="fr-FR" sz="1600" dirty="0">
                <a:latin typeface="+mn-lt"/>
                <a:ea typeface="Section-Medium"/>
              </a:rPr>
              <a:t>Un rapport conjoint IGA, IGAS et IGAENESR en septembre 2014</a:t>
            </a:r>
          </a:p>
          <a:p>
            <a:pPr marL="342900" indent="-342900">
              <a:spcBef>
                <a:spcPts val="1200"/>
              </a:spcBef>
              <a:buFont typeface="Arial" panose="020B0604020202020204" pitchFamily="34" charset="0"/>
              <a:buChar char="•"/>
            </a:pPr>
            <a:r>
              <a:rPr lang="fr-FR" altLang="fr-FR" sz="1600" dirty="0">
                <a:latin typeface="+mn-lt"/>
                <a:ea typeface="Section-Medium"/>
              </a:rPr>
              <a:t>Les travaux de concertation menés en 2015-2016</a:t>
            </a:r>
          </a:p>
          <a:p>
            <a:pPr marL="342900" indent="-342900">
              <a:spcBef>
                <a:spcPts val="1200"/>
              </a:spcBef>
              <a:buFont typeface="Wingdings" panose="05000000000000000000" pitchFamily="2" charset="2"/>
              <a:buChar char="q"/>
            </a:pPr>
            <a:r>
              <a:rPr lang="fr-FR" altLang="fr-FR" sz="2000" dirty="0">
                <a:latin typeface="+mn-lt"/>
                <a:ea typeface="Section-Medium"/>
              </a:rPr>
              <a:t>Qui ont permis de dégager des pistes de travail qui pourraient être approfondies :</a:t>
            </a:r>
          </a:p>
          <a:p>
            <a:pPr marL="342900" indent="-342900">
              <a:spcBef>
                <a:spcPts val="1200"/>
              </a:spcBef>
              <a:buFont typeface="Arial" panose="020B0604020202020204" pitchFamily="34" charset="0"/>
              <a:buChar char="•"/>
            </a:pPr>
            <a:r>
              <a:rPr lang="fr-FR" altLang="fr-FR" sz="1600" dirty="0">
                <a:latin typeface="+mn-lt"/>
                <a:ea typeface="Section-Medium"/>
              </a:rPr>
              <a:t>Mettre en place des équipes pluridisciplinaires </a:t>
            </a:r>
          </a:p>
          <a:p>
            <a:pPr marL="342900" indent="-342900">
              <a:spcBef>
                <a:spcPts val="1200"/>
              </a:spcBef>
              <a:buFont typeface="Arial" panose="020B0604020202020204" pitchFamily="34" charset="0"/>
              <a:buChar char="•"/>
            </a:pPr>
            <a:r>
              <a:rPr lang="fr-FR" altLang="fr-FR" sz="1600" dirty="0">
                <a:latin typeface="+mn-lt"/>
                <a:ea typeface="Section-Medium"/>
              </a:rPr>
              <a:t>Faciliter les reconversions en cours de carrière vers la médecine du travail</a:t>
            </a:r>
          </a:p>
          <a:p>
            <a:pPr marL="342900" indent="-342900">
              <a:spcBef>
                <a:spcPts val="1200"/>
              </a:spcBef>
              <a:buFont typeface="Arial" panose="020B0604020202020204" pitchFamily="34" charset="0"/>
              <a:buChar char="•"/>
            </a:pPr>
            <a:r>
              <a:rPr lang="fr-FR" altLang="fr-FR" sz="1600" dirty="0">
                <a:latin typeface="+mn-lt"/>
                <a:ea typeface="Section-Medium"/>
              </a:rPr>
              <a:t>Créer des services de médecine de prévention mutualisés au niveau régional </a:t>
            </a:r>
          </a:p>
          <a:p>
            <a:pPr marL="342900" indent="-342900">
              <a:spcBef>
                <a:spcPts val="1200"/>
              </a:spcBef>
              <a:buFont typeface="Arial" panose="020B0604020202020204" pitchFamily="34" charset="0"/>
              <a:buChar char="•"/>
            </a:pPr>
            <a:endParaRPr lang="fr-FR" altLang="fr-FR" sz="1600" dirty="0">
              <a:latin typeface="+mn-lt"/>
              <a:ea typeface="Section-Medium"/>
            </a:endParaRP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r"/>
            <a:r>
              <a:rPr lang="fr-FR" altLang="fr-FR" dirty="0">
                <a:ea typeface="Section-Medium"/>
              </a:rPr>
              <a:t>8</a:t>
            </a:r>
          </a:p>
        </p:txBody>
      </p:sp>
      <p:sp>
        <p:nvSpPr>
          <p:cNvPr id="8" name="Ellipse 7"/>
          <p:cNvSpPr/>
          <p:nvPr/>
        </p:nvSpPr>
        <p:spPr>
          <a:xfrm>
            <a:off x="3181349" y="4876800"/>
            <a:ext cx="3413635" cy="135940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Un GT préparatoire en octobre ?</a:t>
            </a:r>
          </a:p>
          <a:p>
            <a:pPr algn="ctr"/>
            <a:r>
              <a:rPr lang="fr-FR" dirty="0"/>
              <a:t>GT 7 novembre 2017</a:t>
            </a:r>
          </a:p>
        </p:txBody>
      </p:sp>
    </p:spTree>
    <p:extLst>
      <p:ext uri="{BB962C8B-B14F-4D97-AF65-F5344CB8AC3E}">
        <p14:creationId xmlns:p14="http://schemas.microsoft.com/office/powerpoint/2010/main" val="339321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4"/>
          <p:cNvSpPr>
            <a:spLocks noGrp="1"/>
          </p:cNvSpPr>
          <p:nvPr>
            <p:ph type="title"/>
          </p:nvPr>
        </p:nvSpPr>
        <p:spPr/>
        <p:txBody>
          <a:bodyPr/>
          <a:lstStyle/>
          <a:p>
            <a:r>
              <a:rPr lang="fr-FR" altLang="fr-FR" dirty="0">
                <a:ea typeface="Section-Bold"/>
              </a:rPr>
              <a:t>Amélioration des conditions de vie au travail, santé et sécurité au travail</a:t>
            </a:r>
            <a:endParaRPr lang="fr-FR" dirty="0"/>
          </a:p>
        </p:txBody>
      </p:sp>
      <p:sp>
        <p:nvSpPr>
          <p:cNvPr id="5124" name="Espace réservé du contenu 2"/>
          <p:cNvSpPr>
            <a:spLocks noGrp="1"/>
          </p:cNvSpPr>
          <p:nvPr>
            <p:ph idx="1"/>
          </p:nvPr>
        </p:nvSpPr>
        <p:spPr>
          <a:xfrm>
            <a:off x="448294" y="515761"/>
            <a:ext cx="8229600" cy="493889"/>
          </a:xfrm>
        </p:spPr>
        <p:txBody>
          <a:bodyPr/>
          <a:lstStyle/>
          <a:p>
            <a:pPr marL="0" lvl="0" indent="0">
              <a:spcBef>
                <a:spcPts val="1200"/>
              </a:spcBef>
            </a:pPr>
            <a:r>
              <a:rPr lang="fr-FR" altLang="fr-FR" sz="2800" dirty="0"/>
              <a:t>Les instances médicales  </a:t>
            </a:r>
            <a:br>
              <a:rPr lang="fr-FR" altLang="fr-FR" sz="3200" dirty="0"/>
            </a:br>
            <a:r>
              <a:rPr lang="fr-FR" altLang="fr-FR" sz="3200" dirty="0"/>
              <a:t>   </a:t>
            </a:r>
            <a:r>
              <a:rPr lang="fr-FR" altLang="fr-FR" i="1" dirty="0">
                <a:solidFill>
                  <a:srgbClr val="004892"/>
                </a:solidFill>
                <a:ea typeface="Section-Medium"/>
              </a:rPr>
              <a:t> </a:t>
            </a:r>
          </a:p>
          <a:p>
            <a:endParaRPr lang="fr-FR" altLang="fr-FR" sz="3200" dirty="0"/>
          </a:p>
        </p:txBody>
      </p:sp>
      <p:sp>
        <p:nvSpPr>
          <p:cNvPr id="17" name="Espace réservé du texte 16"/>
          <p:cNvSpPr>
            <a:spLocks noGrp="1"/>
          </p:cNvSpPr>
          <p:nvPr>
            <p:ph type="body" idx="10"/>
          </p:nvPr>
        </p:nvSpPr>
        <p:spPr/>
        <p:txBody>
          <a:bodyPr/>
          <a:lstStyle/>
          <a:p>
            <a:r>
              <a:rPr lang="fr-FR" dirty="0"/>
              <a:t>GT du 18/09/2017</a:t>
            </a:r>
          </a:p>
        </p:txBody>
      </p:sp>
      <p:sp>
        <p:nvSpPr>
          <p:cNvPr id="19" name="Espace réservé du texte 18"/>
          <p:cNvSpPr>
            <a:spLocks noGrp="1"/>
          </p:cNvSpPr>
          <p:nvPr>
            <p:ph type="body" sz="half" idx="13"/>
          </p:nvPr>
        </p:nvSpPr>
        <p:spPr>
          <a:xfrm>
            <a:off x="457200" y="933450"/>
            <a:ext cx="8004412" cy="5353050"/>
          </a:xfrm>
        </p:spPr>
        <p:txBody>
          <a:bodyPr/>
          <a:lstStyle/>
          <a:p>
            <a:pPr lvl="0">
              <a:spcBef>
                <a:spcPts val="1200"/>
              </a:spcBef>
            </a:pPr>
            <a:r>
              <a:rPr lang="fr-FR" altLang="fr-FR" sz="2000" i="1" dirty="0">
                <a:solidFill>
                  <a:srgbClr val="004892"/>
                </a:solidFill>
                <a:ea typeface="Section-Medium"/>
              </a:rPr>
              <a:t>Analyse des propositions d’évolution des dispositifs énoncées dans le rapport de diagnostic des inspections générales de mars 2017</a:t>
            </a:r>
          </a:p>
          <a:p>
            <a:pPr marL="342900" indent="-342900">
              <a:spcBef>
                <a:spcPts val="1200"/>
              </a:spcBef>
              <a:buFont typeface="Wingdings" panose="05000000000000000000" pitchFamily="2" charset="2"/>
              <a:buChar char="q"/>
            </a:pPr>
            <a:r>
              <a:rPr lang="fr-FR" altLang="fr-FR" sz="2000" dirty="0">
                <a:ea typeface="Section-Medium"/>
              </a:rPr>
              <a:t>Constats du rapport de diagnostic des instances médicales</a:t>
            </a:r>
          </a:p>
          <a:p>
            <a:pPr marL="800100" lvl="1" indent="-342900">
              <a:buFont typeface="Arial" panose="020B0604020202020204" pitchFamily="34" charset="0"/>
              <a:buChar char="•"/>
            </a:pPr>
            <a:r>
              <a:rPr lang="fr-FR" altLang="fr-FR" sz="1600" dirty="0">
                <a:ea typeface="Section-Medium"/>
              </a:rPr>
              <a:t>Un dispositif complexe (instances et volumes traités hétérogènes / processus complexes et fragmentés) </a:t>
            </a:r>
          </a:p>
          <a:p>
            <a:pPr marL="800100" lvl="1" indent="-342900">
              <a:buFont typeface="Arial" panose="020B0604020202020204" pitchFamily="34" charset="0"/>
              <a:buChar char="•"/>
            </a:pPr>
            <a:r>
              <a:rPr lang="fr-FR" altLang="fr-FR" sz="1600" dirty="0">
                <a:ea typeface="Section-Medium"/>
              </a:rPr>
              <a:t>Une consommation importante des ressources médicales dans un contexte de pénurie et une problématique de rémunération</a:t>
            </a:r>
          </a:p>
          <a:p>
            <a:pPr marL="800100" lvl="1" indent="-342900">
              <a:buFont typeface="Arial" panose="020B0604020202020204" pitchFamily="34" charset="0"/>
              <a:buChar char="•"/>
            </a:pPr>
            <a:r>
              <a:rPr lang="fr-FR" altLang="fr-FR" sz="1600" dirty="0">
                <a:ea typeface="Section-Medium"/>
              </a:rPr>
              <a:t>Un pilotage administratif et médical insuffisant</a:t>
            </a:r>
          </a:p>
          <a:p>
            <a:pPr lvl="1"/>
            <a:r>
              <a:rPr lang="fr-FR" altLang="fr-FR" sz="1600" dirty="0">
                <a:solidFill>
                  <a:schemeClr val="accent1">
                    <a:lumMod val="75000"/>
                  </a:schemeClr>
                </a:solidFill>
                <a:ea typeface="Section-Medium"/>
              </a:rPr>
              <a:t>              Une présentation du rapport est-elle souhaitée?</a:t>
            </a:r>
          </a:p>
          <a:p>
            <a:pPr marL="342900" indent="-342900">
              <a:spcBef>
                <a:spcPts val="1200"/>
              </a:spcBef>
              <a:buFont typeface="Wingdings" panose="05000000000000000000" pitchFamily="2" charset="2"/>
              <a:buChar char="q"/>
            </a:pPr>
            <a:r>
              <a:rPr lang="fr-FR" altLang="fr-FR" sz="2000" dirty="0">
                <a:ea typeface="Section-Medium"/>
              </a:rPr>
              <a:t>Définir, parmi les orientations proposées, celles à engager</a:t>
            </a:r>
          </a:p>
          <a:p>
            <a:pPr marL="800100" lvl="1" indent="-342900">
              <a:buFont typeface="Arial" panose="020B0604020202020204" pitchFamily="34" charset="0"/>
              <a:buChar char="•"/>
            </a:pPr>
            <a:r>
              <a:rPr lang="fr-FR" altLang="fr-FR" sz="1600" dirty="0">
                <a:ea typeface="Section-Medium"/>
              </a:rPr>
              <a:t>Allègement du fonctionnement des instances médicales et des cas de saisine</a:t>
            </a:r>
          </a:p>
          <a:p>
            <a:pPr marL="800100" lvl="1" indent="-342900">
              <a:buFont typeface="Arial" panose="020B0604020202020204" pitchFamily="34" charset="0"/>
              <a:buChar char="•"/>
            </a:pPr>
            <a:r>
              <a:rPr lang="fr-FR" altLang="fr-FR" sz="1600" dirty="0">
                <a:ea typeface="Section-Medium"/>
              </a:rPr>
              <a:t>Optimisation de la ressource médicale</a:t>
            </a:r>
          </a:p>
          <a:p>
            <a:pPr marL="800100" lvl="1" indent="-342900">
              <a:buFont typeface="Arial" panose="020B0604020202020204" pitchFamily="34" charset="0"/>
              <a:buChar char="•"/>
            </a:pPr>
            <a:r>
              <a:rPr lang="fr-FR" altLang="fr-FR" sz="1600" dirty="0">
                <a:ea typeface="Section-Medium"/>
              </a:rPr>
              <a:t>Structuration du pilotage administratif et médical</a:t>
            </a:r>
          </a:p>
          <a:p>
            <a:pPr marL="800100" lvl="1" indent="-342900">
              <a:buFont typeface="Arial" panose="020B0604020202020204" pitchFamily="34" charset="0"/>
              <a:buChar char="•"/>
            </a:pPr>
            <a:r>
              <a:rPr lang="fr-FR" altLang="fr-FR" sz="1600" dirty="0">
                <a:ea typeface="Section-Medium"/>
              </a:rPr>
              <a:t>Développement de la formation des différents acteurs</a:t>
            </a:r>
          </a:p>
          <a:p>
            <a:pPr marL="800100" lvl="1" indent="-342900">
              <a:buFont typeface="Arial" panose="020B0604020202020204" pitchFamily="34" charset="0"/>
              <a:buChar char="•"/>
            </a:pPr>
            <a:r>
              <a:rPr lang="fr-FR" altLang="fr-FR" sz="1600" dirty="0">
                <a:ea typeface="Section-Medium"/>
              </a:rPr>
              <a:t>Sécurisation des ressources humaines et financières</a:t>
            </a:r>
          </a:p>
          <a:p>
            <a:pPr marL="342900" indent="-342900">
              <a:spcBef>
                <a:spcPts val="1200"/>
              </a:spcBef>
              <a:buFont typeface="Wingdings" panose="05000000000000000000" pitchFamily="2" charset="2"/>
              <a:buChar char="q"/>
            </a:pPr>
            <a:endParaRPr lang="fr-FR" altLang="fr-FR" sz="2000" dirty="0">
              <a:ea typeface="Section-Medium"/>
            </a:endParaRPr>
          </a:p>
        </p:txBody>
      </p:sp>
      <p:sp>
        <p:nvSpPr>
          <p:cNvPr id="21" name="Espace réservé du texte 20"/>
          <p:cNvSpPr>
            <a:spLocks noGrp="1"/>
          </p:cNvSpPr>
          <p:nvPr>
            <p:ph type="body" idx="15"/>
          </p:nvPr>
        </p:nvSpPr>
        <p:spPr/>
        <p:txBody>
          <a:bodyPr/>
          <a:lstStyle/>
          <a:p>
            <a:pPr algn="r"/>
            <a:r>
              <a:rPr lang="fr-FR" dirty="0"/>
              <a:t>9</a:t>
            </a:r>
          </a:p>
        </p:txBody>
      </p:sp>
      <p:sp>
        <p:nvSpPr>
          <p:cNvPr id="2" name="Flèche droite 1"/>
          <p:cNvSpPr/>
          <p:nvPr/>
        </p:nvSpPr>
        <p:spPr>
          <a:xfrm>
            <a:off x="960307" y="3486150"/>
            <a:ext cx="670179" cy="2095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Ellipse 9"/>
          <p:cNvSpPr/>
          <p:nvPr/>
        </p:nvSpPr>
        <p:spPr>
          <a:xfrm>
            <a:off x="3038475" y="5629275"/>
            <a:ext cx="3695700" cy="115252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Réunion de présentation du rapport en octobre ?</a:t>
            </a:r>
          </a:p>
          <a:p>
            <a:pPr algn="ctr"/>
            <a:r>
              <a:rPr lang="fr-FR" dirty="0"/>
              <a:t>GT 7 novembre 2017</a:t>
            </a:r>
          </a:p>
        </p:txBody>
      </p:sp>
    </p:spTree>
    <p:extLst>
      <p:ext uri="{BB962C8B-B14F-4D97-AF65-F5344CB8AC3E}">
        <p14:creationId xmlns:p14="http://schemas.microsoft.com/office/powerpoint/2010/main" val="884621792"/>
      </p:ext>
    </p:extLst>
  </p:cSld>
  <p:clrMapOvr>
    <a:masterClrMapping/>
  </p:clrMapOvr>
</p:sld>
</file>

<file path=ppt/theme/theme1.xml><?xml version="1.0" encoding="utf-8"?>
<a:theme xmlns:a="http://schemas.openxmlformats.org/drawingml/2006/main" name="modele-ppt-DGAFP">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Thème Office">
      <a:majorFont>
        <a:latin typeface=""/>
        <a:ea typeface="ＭＳ Ｐゴシック"/>
        <a:cs typeface="ＭＳ Ｐゴシック"/>
      </a:majorFont>
      <a:minorFont>
        <a:latin typeface=""/>
        <a:ea typeface="ＭＳ Ｐゴシック"/>
        <a:cs typeface="ＭＳ Ｐゴシック"/>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modele-ppt-DGAFP</Template>
  <TotalTime>1448</TotalTime>
  <Words>1157</Words>
  <Application>Microsoft Office PowerPoint</Application>
  <PresentationFormat>Affichage à l'écran (4:3)</PresentationFormat>
  <Paragraphs>150</Paragraphs>
  <Slides>12</Slides>
  <Notes>11</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12</vt:i4>
      </vt:variant>
    </vt:vector>
  </HeadingPairs>
  <TitlesOfParts>
    <vt:vector size="20" baseType="lpstr">
      <vt:lpstr>ＭＳ Ｐゴシック</vt:lpstr>
      <vt:lpstr>Arial</vt:lpstr>
      <vt:lpstr>Calibri</vt:lpstr>
      <vt:lpstr>Section-Bold</vt:lpstr>
      <vt:lpstr>Section-Medium</vt:lpstr>
      <vt:lpstr>Wingdings</vt:lpstr>
      <vt:lpstr>modele-ppt-DGAFP</vt:lpstr>
      <vt:lpstr>Conception personnalisée</vt:lpstr>
      <vt:lpstr>Amélioration des conditions de vie au travail, santé et sécurité au travail</vt:lpstr>
      <vt:lpstr>Amélioration des conditions de vie au travail, santé et sécurité au travail</vt:lpstr>
      <vt:lpstr>Amélioration des conditions de vie au travail, santé et sécurité au travail</vt:lpstr>
      <vt:lpstr>Amélioration des conditions de vie au travail, santé et sécurité au travail</vt:lpstr>
      <vt:lpstr>Amélioration des conditions de vie au travail, santé et sécurité au travail</vt:lpstr>
      <vt:lpstr>Amélioration des conditions de vie au travail, santé et sécurité au travail</vt:lpstr>
      <vt:lpstr>Amélioration des conditions de vie au travail, santé et sécurité au travail</vt:lpstr>
      <vt:lpstr>Amélioration des conditions de vie au travail, santé et sécurité au travail</vt:lpstr>
      <vt:lpstr>Amélioration des conditions de vie au travail, santé et sécurité au travail</vt:lpstr>
      <vt:lpstr>Amélioration des conditions de vie au travail, santé et sécurité au travail</vt:lpstr>
      <vt:lpstr>Amélioration des conditions de vie au travail, santé et sécurité au travail</vt:lpstr>
      <vt:lpstr>Amélioration des conditions de vie au travail, santé et sécurité au travail</vt:lpstr>
    </vt:vector>
  </TitlesOfParts>
  <Company>MINEFI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DGAFP</dc:creator>
  <cp:lastModifiedBy>Christophe Godard</cp:lastModifiedBy>
  <cp:revision>113</cp:revision>
  <cp:lastPrinted>2017-09-13T14:16:09Z</cp:lastPrinted>
  <dcterms:created xsi:type="dcterms:W3CDTF">2017-09-01T12:54:31Z</dcterms:created>
  <dcterms:modified xsi:type="dcterms:W3CDTF">2017-09-14T13:07:54Z</dcterms:modified>
</cp:coreProperties>
</file>