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29"/>
  </p:notesMasterIdLst>
  <p:handoutMasterIdLst>
    <p:handoutMasterId r:id="rId30"/>
  </p:handoutMasterIdLst>
  <p:sldIdLst>
    <p:sldId id="258" r:id="rId2"/>
    <p:sldId id="259" r:id="rId3"/>
    <p:sldId id="344" r:id="rId4"/>
    <p:sldId id="345" r:id="rId5"/>
    <p:sldId id="343" r:id="rId6"/>
    <p:sldId id="346" r:id="rId7"/>
    <p:sldId id="347" r:id="rId8"/>
    <p:sldId id="348" r:id="rId9"/>
    <p:sldId id="349" r:id="rId10"/>
    <p:sldId id="350" r:id="rId11"/>
    <p:sldId id="351" r:id="rId12"/>
    <p:sldId id="368" r:id="rId13"/>
    <p:sldId id="352" r:id="rId14"/>
    <p:sldId id="353" r:id="rId15"/>
    <p:sldId id="354" r:id="rId16"/>
    <p:sldId id="355" r:id="rId17"/>
    <p:sldId id="356" r:id="rId18"/>
    <p:sldId id="357" r:id="rId19"/>
    <p:sldId id="358" r:id="rId20"/>
    <p:sldId id="360" r:id="rId21"/>
    <p:sldId id="361" r:id="rId22"/>
    <p:sldId id="362" r:id="rId23"/>
    <p:sldId id="363" r:id="rId24"/>
    <p:sldId id="364" r:id="rId25"/>
    <p:sldId id="365" r:id="rId26"/>
    <p:sldId id="366" r:id="rId27"/>
    <p:sldId id="367" r:id="rId28"/>
  </p:sldIdLst>
  <p:sldSz cx="9144000" cy="6858000" type="screen4x3"/>
  <p:notesSz cx="6797675" cy="9926638"/>
  <p:defaultTextStyle>
    <a:defPPr>
      <a:defRPr lang="fr-FR"/>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92"/>
    <a:srgbClr val="004892"/>
    <a:srgbClr val="001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599" autoAdjust="0"/>
  </p:normalViewPr>
  <p:slideViewPr>
    <p:cSldViewPr snapToGrid="0" snapToObjects="1">
      <p:cViewPr varScale="1">
        <p:scale>
          <a:sx n="107" d="100"/>
          <a:sy n="107" d="100"/>
        </p:scale>
        <p:origin x="-109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0FC4D-05F6-4B70-9043-717C128B3AD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FB5B6B59-41F7-4C55-B760-48B410594C06}">
      <dgm:prSet phldrT="[Texte]"/>
      <dgm:spPr>
        <a:xfrm>
          <a:off x="4181"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fr-FR" sz="900" b="1" dirty="0" smtClean="0">
              <a:solidFill>
                <a:sysClr val="window" lastClr="FFFFFF"/>
              </a:solidFill>
              <a:latin typeface="Calibri"/>
              <a:ea typeface="+mn-ea"/>
              <a:cs typeface="+mn-cs"/>
            </a:rPr>
            <a:t>6 décembre 2018</a:t>
          </a:r>
          <a:endParaRPr lang="fr-FR" sz="900" b="1" dirty="0">
            <a:solidFill>
              <a:sysClr val="window" lastClr="FFFFFF"/>
            </a:solidFill>
            <a:latin typeface="Calibri"/>
            <a:ea typeface="+mn-ea"/>
            <a:cs typeface="+mn-cs"/>
          </a:endParaRPr>
        </a:p>
      </dgm:t>
    </dgm:pt>
    <dgm:pt modelId="{815D96DE-359D-4E34-82D0-222053C7E49F}" type="parTrans" cxnId="{D949F164-ECA4-4D41-9433-7806822BFE5F}">
      <dgm:prSet/>
      <dgm:spPr/>
      <dgm:t>
        <a:bodyPr/>
        <a:lstStyle/>
        <a:p>
          <a:endParaRPr lang="fr-FR"/>
        </a:p>
      </dgm:t>
    </dgm:pt>
    <dgm:pt modelId="{5621E613-5DFA-4095-874A-51CB5AEDCDD0}" type="sibTrans" cxnId="{D949F164-ECA4-4D41-9433-7806822BFE5F}">
      <dgm:prSet/>
      <dgm:spPr/>
      <dgm:t>
        <a:bodyPr/>
        <a:lstStyle/>
        <a:p>
          <a:endParaRPr lang="fr-FR"/>
        </a:p>
      </dgm:t>
    </dgm:pt>
    <dgm:pt modelId="{4AA68887-506A-4CB5-901E-AF95ADB90CFC}">
      <dgm:prSet phldrT="[Texte]" custT="1"/>
      <dgm:spPr>
        <a:xfrm>
          <a:off x="2182042"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fr-FR" sz="900" b="1" dirty="0" smtClean="0">
              <a:solidFill>
                <a:sysClr val="window" lastClr="FFFFFF"/>
              </a:solidFill>
              <a:latin typeface="Calibri"/>
              <a:ea typeface="+mn-ea"/>
              <a:cs typeface="+mn-cs"/>
            </a:rPr>
            <a:t>11 décembre 2018</a:t>
          </a:r>
        </a:p>
      </dgm:t>
    </dgm:pt>
    <dgm:pt modelId="{AACFE05F-D1DB-4F8E-A5D8-FCDEAFD57A68}" type="parTrans" cxnId="{B42BF687-0729-4625-91C4-8CC9755E5BEA}">
      <dgm:prSet/>
      <dgm:spPr/>
      <dgm:t>
        <a:bodyPr/>
        <a:lstStyle/>
        <a:p>
          <a:endParaRPr lang="fr-FR"/>
        </a:p>
      </dgm:t>
    </dgm:pt>
    <dgm:pt modelId="{247A1D77-2E28-4DAD-9108-8DF23525C79B}" type="sibTrans" cxnId="{B42BF687-0729-4625-91C4-8CC9755E5BEA}">
      <dgm:prSet/>
      <dgm:spPr/>
      <dgm:t>
        <a:bodyPr/>
        <a:lstStyle/>
        <a:p>
          <a:endParaRPr lang="fr-FR"/>
        </a:p>
      </dgm:t>
    </dgm:pt>
    <dgm:pt modelId="{D036AB62-5210-4BFF-BE0A-461B74D09CAE}">
      <dgm:prSet phldrT="[Texte]"/>
      <dgm:spPr>
        <a:xfrm>
          <a:off x="3270972"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fr-FR" sz="900" b="1" dirty="0" smtClean="0">
              <a:solidFill>
                <a:sysClr val="window" lastClr="FFFFFF"/>
              </a:solidFill>
              <a:latin typeface="Calibri"/>
              <a:ea typeface="+mn-ea"/>
              <a:cs typeface="+mn-cs"/>
            </a:rPr>
            <a:t>20 décembre 2018</a:t>
          </a:r>
          <a:endParaRPr lang="fr-FR" sz="900" b="1" dirty="0">
            <a:solidFill>
              <a:sysClr val="window" lastClr="FFFFFF"/>
            </a:solidFill>
            <a:latin typeface="Calibri"/>
            <a:ea typeface="+mn-ea"/>
            <a:cs typeface="+mn-cs"/>
          </a:endParaRPr>
        </a:p>
      </dgm:t>
    </dgm:pt>
    <dgm:pt modelId="{64AE5FF2-38AE-4D57-85D1-F3858B681C1C}" type="parTrans" cxnId="{FE194EC1-861E-4EEC-A728-6EF4D3139299}">
      <dgm:prSet/>
      <dgm:spPr/>
      <dgm:t>
        <a:bodyPr/>
        <a:lstStyle/>
        <a:p>
          <a:endParaRPr lang="fr-FR"/>
        </a:p>
      </dgm:t>
    </dgm:pt>
    <dgm:pt modelId="{6DF603D9-BD5D-4196-A8FB-0DD475FD8C85}" type="sibTrans" cxnId="{FE194EC1-861E-4EEC-A728-6EF4D3139299}">
      <dgm:prSet/>
      <dgm:spPr/>
      <dgm:t>
        <a:bodyPr/>
        <a:lstStyle/>
        <a:p>
          <a:endParaRPr lang="fr-FR"/>
        </a:p>
      </dgm:t>
    </dgm:pt>
    <dgm:pt modelId="{253DF58C-EB27-4D14-9E48-A59D150D86D5}">
      <dgm:prSet phldrT="[Texte]" custT="1"/>
      <dgm:spPr>
        <a:xfrm>
          <a:off x="4181"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dirty="0" smtClean="0">
              <a:solidFill>
                <a:sysClr val="window" lastClr="FFFFFF"/>
              </a:solidFill>
              <a:latin typeface="Calibri"/>
              <a:ea typeface="+mn-ea"/>
              <a:cs typeface="+mn-cs"/>
            </a:rPr>
            <a:t>Fin du scrutin en fin d’après midi</a:t>
          </a:r>
          <a:endParaRPr lang="fr-FR" sz="800" dirty="0">
            <a:solidFill>
              <a:sysClr val="window" lastClr="FFFFFF"/>
            </a:solidFill>
            <a:latin typeface="Calibri"/>
            <a:ea typeface="+mn-ea"/>
            <a:cs typeface="+mn-cs"/>
          </a:endParaRPr>
        </a:p>
      </dgm:t>
    </dgm:pt>
    <dgm:pt modelId="{82233D32-1763-4890-85AD-B807782B18DE}" type="parTrans" cxnId="{AFDAFEA1-6873-4E69-AD8C-82F663EAAB2D}">
      <dgm:prSet/>
      <dgm:spPr/>
      <dgm:t>
        <a:bodyPr/>
        <a:lstStyle/>
        <a:p>
          <a:endParaRPr lang="fr-FR"/>
        </a:p>
      </dgm:t>
    </dgm:pt>
    <dgm:pt modelId="{7B2DC102-7C26-4DA8-9839-4CF710241378}" type="sibTrans" cxnId="{AFDAFEA1-6873-4E69-AD8C-82F663EAAB2D}">
      <dgm:prSet/>
      <dgm:spPr/>
      <dgm:t>
        <a:bodyPr/>
        <a:lstStyle/>
        <a:p>
          <a:endParaRPr lang="fr-FR"/>
        </a:p>
      </dgm:t>
    </dgm:pt>
    <dgm:pt modelId="{F7AB6F56-152A-4A7D-B244-90C7E3B37307}">
      <dgm:prSet phldrT="[Texte]" custT="1"/>
      <dgm:spPr>
        <a:xfrm>
          <a:off x="4181"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dirty="0" smtClean="0">
              <a:solidFill>
                <a:sysClr val="window" lastClr="FFFFFF"/>
              </a:solidFill>
              <a:latin typeface="Calibri"/>
              <a:ea typeface="+mn-ea"/>
              <a:cs typeface="+mn-cs"/>
            </a:rPr>
            <a:t>Dépouillement dans la soirée</a:t>
          </a:r>
          <a:endParaRPr lang="fr-FR" sz="800" dirty="0">
            <a:solidFill>
              <a:sysClr val="window" lastClr="FFFFFF"/>
            </a:solidFill>
            <a:latin typeface="Calibri"/>
            <a:ea typeface="+mn-ea"/>
            <a:cs typeface="+mn-cs"/>
          </a:endParaRPr>
        </a:p>
      </dgm:t>
    </dgm:pt>
    <dgm:pt modelId="{8A9180C6-AF98-43A3-ABA1-BE78A96C52C5}" type="parTrans" cxnId="{02577C89-6AD7-4D91-8CF4-D8A9F9B4BBF2}">
      <dgm:prSet/>
      <dgm:spPr/>
      <dgm:t>
        <a:bodyPr/>
        <a:lstStyle/>
        <a:p>
          <a:endParaRPr lang="fr-FR"/>
        </a:p>
      </dgm:t>
    </dgm:pt>
    <dgm:pt modelId="{C1A158DD-EF8D-44DE-8C1F-31F4AD750AD0}" type="sibTrans" cxnId="{02577C89-6AD7-4D91-8CF4-D8A9F9B4BBF2}">
      <dgm:prSet/>
      <dgm:spPr/>
      <dgm:t>
        <a:bodyPr/>
        <a:lstStyle/>
        <a:p>
          <a:endParaRPr lang="fr-FR"/>
        </a:p>
      </dgm:t>
    </dgm:pt>
    <dgm:pt modelId="{4BF8F0B5-4E07-408D-8F33-30311E7E8A43}">
      <dgm:prSet phldrT="[Texte]"/>
      <dgm:spPr>
        <a:xfrm>
          <a:off x="1093112"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fr-FR" sz="900" b="1" dirty="0" smtClean="0">
              <a:solidFill>
                <a:sysClr val="window" lastClr="FFFFFF"/>
              </a:solidFill>
              <a:latin typeface="Calibri"/>
              <a:ea typeface="+mn-ea"/>
              <a:cs typeface="+mn-cs"/>
            </a:rPr>
            <a:t>7 décembre 2018</a:t>
          </a:r>
          <a:endParaRPr lang="fr-FR" sz="900" b="1" dirty="0">
            <a:solidFill>
              <a:sysClr val="window" lastClr="FFFFFF"/>
            </a:solidFill>
            <a:latin typeface="Calibri"/>
            <a:ea typeface="+mn-ea"/>
            <a:cs typeface="+mn-cs"/>
          </a:endParaRPr>
        </a:p>
      </dgm:t>
    </dgm:pt>
    <dgm:pt modelId="{E5238D59-81E7-41C4-8D57-8F880E40BE66}" type="parTrans" cxnId="{8424CE48-F9B5-4B49-8D0F-525BF40D5389}">
      <dgm:prSet/>
      <dgm:spPr/>
      <dgm:t>
        <a:bodyPr/>
        <a:lstStyle/>
        <a:p>
          <a:endParaRPr lang="fr-FR"/>
        </a:p>
      </dgm:t>
    </dgm:pt>
    <dgm:pt modelId="{BE70F730-D680-4D94-9710-7CE171E5FB02}" type="sibTrans" cxnId="{8424CE48-F9B5-4B49-8D0F-525BF40D5389}">
      <dgm:prSet/>
      <dgm:spPr/>
      <dgm:t>
        <a:bodyPr/>
        <a:lstStyle/>
        <a:p>
          <a:endParaRPr lang="fr-FR"/>
        </a:p>
      </dgm:t>
    </dgm:pt>
    <dgm:pt modelId="{8E9AD7D0-23DA-4010-B656-5449C58F0E94}">
      <dgm:prSet phldrT="[Texte]" custT="1"/>
      <dgm:spPr>
        <a:xfrm>
          <a:off x="2182042"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b="0" dirty="0" smtClean="0">
              <a:solidFill>
                <a:sysClr val="window" lastClr="FFFFFF"/>
              </a:solidFill>
              <a:latin typeface="Calibri"/>
              <a:ea typeface="+mn-ea"/>
              <a:cs typeface="+mn-cs"/>
            </a:rPr>
            <a:t>Fin de la remontée de tous les résultats CT pour la représentativité nationale inter-fonction publique</a:t>
          </a:r>
        </a:p>
      </dgm:t>
    </dgm:pt>
    <dgm:pt modelId="{BF27E56C-4E3B-4D0B-B9FE-67D9102FA6FF}" type="parTrans" cxnId="{DB9B10AB-6EE8-4705-A4F3-DD4DFB7D400D}">
      <dgm:prSet/>
      <dgm:spPr/>
      <dgm:t>
        <a:bodyPr/>
        <a:lstStyle/>
        <a:p>
          <a:endParaRPr lang="fr-FR"/>
        </a:p>
      </dgm:t>
    </dgm:pt>
    <dgm:pt modelId="{3837AF92-17A4-43D9-A98A-4950C5E1E802}" type="sibTrans" cxnId="{DB9B10AB-6EE8-4705-A4F3-DD4DFB7D400D}">
      <dgm:prSet/>
      <dgm:spPr/>
      <dgm:t>
        <a:bodyPr/>
        <a:lstStyle/>
        <a:p>
          <a:endParaRPr lang="fr-FR"/>
        </a:p>
      </dgm:t>
    </dgm:pt>
    <dgm:pt modelId="{04A5C7E2-67A3-4676-9451-7B2973E5E749}">
      <dgm:prSet phldrT="[Texte]" custT="1"/>
      <dgm:spPr>
        <a:xfrm>
          <a:off x="1093112"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dirty="0" smtClean="0">
              <a:solidFill>
                <a:sysClr val="window" lastClr="FFFFFF"/>
              </a:solidFill>
              <a:latin typeface="Calibri"/>
              <a:ea typeface="+mn-ea"/>
              <a:cs typeface="+mn-cs"/>
            </a:rPr>
            <a:t>Remontée d’une estimation de la participation</a:t>
          </a:r>
          <a:endParaRPr lang="fr-FR" sz="800" dirty="0">
            <a:solidFill>
              <a:sysClr val="window" lastClr="FFFFFF"/>
            </a:solidFill>
            <a:latin typeface="Calibri"/>
            <a:ea typeface="+mn-ea"/>
            <a:cs typeface="+mn-cs"/>
          </a:endParaRPr>
        </a:p>
      </dgm:t>
    </dgm:pt>
    <dgm:pt modelId="{8BCBD747-8633-4384-BA54-100DA280EE99}" type="sibTrans" cxnId="{52F5ACB1-B228-4ECD-B204-AF49E974CCDF}">
      <dgm:prSet/>
      <dgm:spPr/>
      <dgm:t>
        <a:bodyPr/>
        <a:lstStyle/>
        <a:p>
          <a:endParaRPr lang="fr-FR"/>
        </a:p>
      </dgm:t>
    </dgm:pt>
    <dgm:pt modelId="{9AF0A93E-4C92-4FFA-9F82-7F84AE38A4B1}" type="parTrans" cxnId="{52F5ACB1-B228-4ECD-B204-AF49E974CCDF}">
      <dgm:prSet/>
      <dgm:spPr/>
      <dgm:t>
        <a:bodyPr/>
        <a:lstStyle/>
        <a:p>
          <a:endParaRPr lang="fr-FR"/>
        </a:p>
      </dgm:t>
    </dgm:pt>
    <dgm:pt modelId="{5B491D20-2299-4EBB-9B44-F529D8477CE6}">
      <dgm:prSet phldrT="[Texte]" custT="1"/>
      <dgm:spPr>
        <a:xfrm>
          <a:off x="3270972"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b="0" dirty="0" smtClean="0">
              <a:solidFill>
                <a:sysClr val="window" lastClr="FFFFFF"/>
              </a:solidFill>
              <a:latin typeface="Calibri"/>
              <a:ea typeface="+mn-ea"/>
              <a:cs typeface="+mn-cs"/>
            </a:rPr>
            <a:t>Détermination du nombre de sièges par OS au sein de chaque conseil supérieur à partir des résultats définitifs CTM et autres et CT de la FPT et de la FPH</a:t>
          </a:r>
          <a:endParaRPr lang="fr-FR" sz="800" b="0" dirty="0">
            <a:solidFill>
              <a:sysClr val="window" lastClr="FFFFFF"/>
            </a:solidFill>
            <a:latin typeface="Calibri"/>
            <a:ea typeface="+mn-ea"/>
            <a:cs typeface="+mn-cs"/>
          </a:endParaRPr>
        </a:p>
      </dgm:t>
    </dgm:pt>
    <dgm:pt modelId="{EA18EEE3-65B4-4A4C-8FD6-5DD6DD634695}" type="parTrans" cxnId="{01F11D3C-D161-417F-9EC6-20314FD58285}">
      <dgm:prSet/>
      <dgm:spPr/>
      <dgm:t>
        <a:bodyPr/>
        <a:lstStyle/>
        <a:p>
          <a:endParaRPr lang="fr-FR"/>
        </a:p>
      </dgm:t>
    </dgm:pt>
    <dgm:pt modelId="{6D70FB20-D59C-4F4B-B301-CC7BD181DEF0}" type="sibTrans" cxnId="{01F11D3C-D161-417F-9EC6-20314FD58285}">
      <dgm:prSet/>
      <dgm:spPr/>
      <dgm:t>
        <a:bodyPr/>
        <a:lstStyle/>
        <a:p>
          <a:endParaRPr lang="fr-FR"/>
        </a:p>
      </dgm:t>
    </dgm:pt>
    <dgm:pt modelId="{E9167B51-B7B4-48CF-B2C0-FA1C3A856706}">
      <dgm:prSet phldrT="[Texte]" custT="1"/>
      <dgm:spPr>
        <a:xfrm>
          <a:off x="3270972"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endParaRPr lang="fr-FR" sz="800" b="0" dirty="0">
            <a:solidFill>
              <a:sysClr val="window" lastClr="FFFFFF"/>
            </a:solidFill>
            <a:latin typeface="Calibri"/>
            <a:ea typeface="+mn-ea"/>
            <a:cs typeface="+mn-cs"/>
          </a:endParaRPr>
        </a:p>
      </dgm:t>
    </dgm:pt>
    <dgm:pt modelId="{56E79AE8-A556-4740-8634-0328DF31A811}" type="parTrans" cxnId="{91AF7B56-9A8E-4189-BC41-F9203D7BE017}">
      <dgm:prSet/>
      <dgm:spPr/>
      <dgm:t>
        <a:bodyPr/>
        <a:lstStyle/>
        <a:p>
          <a:endParaRPr lang="fr-FR"/>
        </a:p>
      </dgm:t>
    </dgm:pt>
    <dgm:pt modelId="{3763E917-E436-46BE-A7AB-D2F916F3FD64}" type="sibTrans" cxnId="{91AF7B56-9A8E-4189-BC41-F9203D7BE017}">
      <dgm:prSet/>
      <dgm:spPr/>
      <dgm:t>
        <a:bodyPr/>
        <a:lstStyle/>
        <a:p>
          <a:endParaRPr lang="fr-FR"/>
        </a:p>
      </dgm:t>
    </dgm:pt>
    <dgm:pt modelId="{8B23FBF4-0EE1-4F72-9379-745F09A902D7}">
      <dgm:prSet phldrT="[Texte]" custT="1"/>
      <dgm:spPr>
        <a:xfrm>
          <a:off x="5452313" y="1442438"/>
          <a:ext cx="933368" cy="16553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b="1" dirty="0" smtClean="0">
              <a:solidFill>
                <a:sysClr val="window" lastClr="FFFFFF"/>
              </a:solidFill>
              <a:latin typeface="Calibri"/>
              <a:ea typeface="+mn-ea"/>
              <a:cs typeface="+mn-cs"/>
            </a:rPr>
            <a:t>Janvier 2019</a:t>
          </a:r>
          <a:endParaRPr lang="fr-FR" sz="800" b="1" dirty="0">
            <a:solidFill>
              <a:sysClr val="window" lastClr="FFFFFF"/>
            </a:solidFill>
            <a:latin typeface="Calibri"/>
            <a:ea typeface="+mn-ea"/>
            <a:cs typeface="+mn-cs"/>
          </a:endParaRPr>
        </a:p>
      </dgm:t>
    </dgm:pt>
    <dgm:pt modelId="{239F9E9B-8EB8-4AC4-9160-A8873847FC2C}" type="parTrans" cxnId="{E4CF9018-F668-4B61-AAB8-870FEEE6187A}">
      <dgm:prSet/>
      <dgm:spPr/>
      <dgm:t>
        <a:bodyPr/>
        <a:lstStyle/>
        <a:p>
          <a:endParaRPr lang="fr-FR"/>
        </a:p>
      </dgm:t>
    </dgm:pt>
    <dgm:pt modelId="{ED732292-DB2D-49A9-A936-8A07AA53E22D}" type="sibTrans" cxnId="{E4CF9018-F668-4B61-AAB8-870FEEE6187A}">
      <dgm:prSet/>
      <dgm:spPr/>
      <dgm:t>
        <a:bodyPr/>
        <a:lstStyle/>
        <a:p>
          <a:endParaRPr lang="fr-FR"/>
        </a:p>
      </dgm:t>
    </dgm:pt>
    <dgm:pt modelId="{64F73B2A-825A-4FF7-81D6-33A8691A90BF}">
      <dgm:prSet phldrT="[Texte]"/>
      <dgm:spPr>
        <a:xfrm>
          <a:off x="4359903"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b="0" dirty="0" smtClean="0">
              <a:solidFill>
                <a:sysClr val="window" lastClr="FFFFFF"/>
              </a:solidFill>
              <a:latin typeface="Calibri"/>
              <a:ea typeface="+mn-ea"/>
              <a:cs typeface="+mn-cs"/>
            </a:rPr>
            <a:t>Remontée des résultats des CT de proximité FPE pour la détermination de la représentativité régionale.</a:t>
          </a:r>
          <a:endParaRPr lang="fr-FR" sz="800" b="0" dirty="0">
            <a:solidFill>
              <a:sysClr val="window" lastClr="FFFFFF"/>
            </a:solidFill>
            <a:latin typeface="Calibri"/>
            <a:ea typeface="+mn-ea"/>
            <a:cs typeface="+mn-cs"/>
          </a:endParaRPr>
        </a:p>
      </dgm:t>
    </dgm:pt>
    <dgm:pt modelId="{2A8A44D8-79F8-4FF6-BE14-A45D277B9204}" type="sibTrans" cxnId="{DF686AC4-670E-4FEF-B7F7-979D5F321C20}">
      <dgm:prSet/>
      <dgm:spPr/>
      <dgm:t>
        <a:bodyPr/>
        <a:lstStyle/>
        <a:p>
          <a:endParaRPr lang="fr-FR"/>
        </a:p>
      </dgm:t>
    </dgm:pt>
    <dgm:pt modelId="{E469EE90-D8FD-4624-912D-6319D1A01D13}" type="parTrans" cxnId="{DF686AC4-670E-4FEF-B7F7-979D5F321C20}">
      <dgm:prSet/>
      <dgm:spPr/>
      <dgm:t>
        <a:bodyPr/>
        <a:lstStyle/>
        <a:p>
          <a:endParaRPr lang="fr-FR"/>
        </a:p>
      </dgm:t>
    </dgm:pt>
    <dgm:pt modelId="{C6F95DAA-8A15-466F-B61F-AF1FA3FF1AA6}">
      <dgm:prSet phldrT="[Texte]" custT="1"/>
      <dgm:spPr>
        <a:xfrm>
          <a:off x="1093112"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dirty="0" smtClean="0">
              <a:solidFill>
                <a:sysClr val="window" lastClr="FFFFFF"/>
              </a:solidFill>
              <a:latin typeface="Calibri"/>
              <a:ea typeface="+mn-ea"/>
              <a:cs typeface="+mn-cs"/>
            </a:rPr>
            <a:t>Communication par les ministres de la FP</a:t>
          </a:r>
          <a:endParaRPr lang="fr-FR" sz="800" dirty="0">
            <a:solidFill>
              <a:sysClr val="window" lastClr="FFFFFF"/>
            </a:solidFill>
            <a:latin typeface="Calibri"/>
            <a:ea typeface="+mn-ea"/>
            <a:cs typeface="+mn-cs"/>
          </a:endParaRPr>
        </a:p>
      </dgm:t>
    </dgm:pt>
    <dgm:pt modelId="{D3233A33-9F22-4D6F-9192-754B548F6B0F}" type="parTrans" cxnId="{6A7BD36C-A7CC-410C-9E72-0BDBDF099DC2}">
      <dgm:prSet/>
      <dgm:spPr/>
      <dgm:t>
        <a:bodyPr/>
        <a:lstStyle/>
        <a:p>
          <a:endParaRPr lang="fr-FR"/>
        </a:p>
      </dgm:t>
    </dgm:pt>
    <dgm:pt modelId="{B17EB787-01E8-4650-98E1-429EA5D96D54}" type="sibTrans" cxnId="{6A7BD36C-A7CC-410C-9E72-0BDBDF099DC2}">
      <dgm:prSet/>
      <dgm:spPr/>
      <dgm:t>
        <a:bodyPr/>
        <a:lstStyle/>
        <a:p>
          <a:endParaRPr lang="fr-FR"/>
        </a:p>
      </dgm:t>
    </dgm:pt>
    <dgm:pt modelId="{D44F3AC6-3C67-48FD-818F-90CDFC575D97}">
      <dgm:prSet phldrT="[Texte]" custT="1"/>
      <dgm:spPr>
        <a:xfrm>
          <a:off x="1093112"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dirty="0" smtClean="0">
              <a:solidFill>
                <a:sysClr val="window" lastClr="FFFFFF"/>
              </a:solidFill>
              <a:latin typeface="Calibri"/>
              <a:ea typeface="+mn-ea"/>
              <a:cs typeface="+mn-cs"/>
            </a:rPr>
            <a:t>Transmission immédiate à la DGAFP par les ministères et autres administration avant toute communication externe</a:t>
          </a:r>
          <a:endParaRPr lang="fr-FR" sz="800" dirty="0">
            <a:solidFill>
              <a:sysClr val="window" lastClr="FFFFFF"/>
            </a:solidFill>
            <a:latin typeface="Calibri"/>
            <a:ea typeface="+mn-ea"/>
            <a:cs typeface="+mn-cs"/>
          </a:endParaRPr>
        </a:p>
      </dgm:t>
    </dgm:pt>
    <dgm:pt modelId="{8573EF4B-83BD-4ADD-8000-E0BBE1AA6575}" type="parTrans" cxnId="{2BC223F2-5844-45F0-AE0C-8A42C2ACA5D8}">
      <dgm:prSet/>
      <dgm:spPr/>
      <dgm:t>
        <a:bodyPr/>
        <a:lstStyle/>
        <a:p>
          <a:endParaRPr lang="fr-FR"/>
        </a:p>
      </dgm:t>
    </dgm:pt>
    <dgm:pt modelId="{988BB199-5B66-475B-9E53-5E31BC0D9B73}" type="sibTrans" cxnId="{2BC223F2-5844-45F0-AE0C-8A42C2ACA5D8}">
      <dgm:prSet/>
      <dgm:spPr/>
      <dgm:t>
        <a:bodyPr/>
        <a:lstStyle/>
        <a:p>
          <a:endParaRPr lang="fr-FR"/>
        </a:p>
      </dgm:t>
    </dgm:pt>
    <dgm:pt modelId="{E0B6023A-ED2E-4D3F-AC8A-9B150EBE0B02}">
      <dgm:prSet phldrT="[Texte]" custT="1"/>
      <dgm:spPr>
        <a:xfrm>
          <a:off x="2182042"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b="0" dirty="0" smtClean="0">
              <a:solidFill>
                <a:sysClr val="window" lastClr="FFFFFF"/>
              </a:solidFill>
              <a:latin typeface="Calibri"/>
              <a:ea typeface="+mn-ea"/>
              <a:cs typeface="+mn-cs"/>
            </a:rPr>
            <a:t>Présentation de ces résultats provisoires aux organisations syndicales</a:t>
          </a:r>
        </a:p>
      </dgm:t>
    </dgm:pt>
    <dgm:pt modelId="{22BA87F5-AA1E-40F4-9369-5A27AAC7A9EB}" type="parTrans" cxnId="{95BBE0C8-78B8-4230-8BCD-A4D8A7D08E2E}">
      <dgm:prSet/>
      <dgm:spPr/>
      <dgm:t>
        <a:bodyPr/>
        <a:lstStyle/>
        <a:p>
          <a:endParaRPr lang="fr-FR"/>
        </a:p>
      </dgm:t>
    </dgm:pt>
    <dgm:pt modelId="{36081ACE-A377-46B2-86F5-F8B0C442B414}" type="sibTrans" cxnId="{95BBE0C8-78B8-4230-8BCD-A4D8A7D08E2E}">
      <dgm:prSet/>
      <dgm:spPr/>
      <dgm:t>
        <a:bodyPr/>
        <a:lstStyle/>
        <a:p>
          <a:endParaRPr lang="fr-FR"/>
        </a:p>
      </dgm:t>
    </dgm:pt>
    <dgm:pt modelId="{81F8FCAF-0A97-4F0A-8BB4-EC05222242FA}">
      <dgm:prSet phldrT="[Texte]" custT="1"/>
      <dgm:spPr>
        <a:xfrm>
          <a:off x="2182042"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b="0" dirty="0" smtClean="0">
              <a:solidFill>
                <a:sysClr val="window" lastClr="FFFFFF"/>
              </a:solidFill>
              <a:latin typeface="Calibri"/>
              <a:ea typeface="+mn-ea"/>
              <a:cs typeface="+mn-cs"/>
            </a:rPr>
            <a:t>Communication de la représentativité nationale </a:t>
          </a:r>
        </a:p>
      </dgm:t>
    </dgm:pt>
    <dgm:pt modelId="{9DBB5366-9555-46C2-94AC-A07A3F3D3FF8}" type="parTrans" cxnId="{DA29BF42-3622-4B10-9D59-4FE72A3C3604}">
      <dgm:prSet/>
      <dgm:spPr/>
      <dgm:t>
        <a:bodyPr/>
        <a:lstStyle/>
        <a:p>
          <a:endParaRPr lang="fr-FR"/>
        </a:p>
      </dgm:t>
    </dgm:pt>
    <dgm:pt modelId="{F526C55A-B497-4835-924D-039E9D640E03}" type="sibTrans" cxnId="{DA29BF42-3622-4B10-9D59-4FE72A3C3604}">
      <dgm:prSet/>
      <dgm:spPr/>
      <dgm:t>
        <a:bodyPr/>
        <a:lstStyle/>
        <a:p>
          <a:endParaRPr lang="fr-FR"/>
        </a:p>
      </dgm:t>
    </dgm:pt>
    <dgm:pt modelId="{315C2D2D-6291-4D85-BA4F-0BE89AEE8D7D}">
      <dgm:prSet phldrT="[Texte]" custT="1"/>
      <dgm:spPr>
        <a:xfrm>
          <a:off x="4359903" y="915584"/>
          <a:ext cx="933368" cy="26862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fr-FR" sz="900" b="1" dirty="0" smtClean="0">
              <a:solidFill>
                <a:sysClr val="window" lastClr="FFFFFF"/>
              </a:solidFill>
              <a:latin typeface="Calibri"/>
              <a:ea typeface="+mn-ea"/>
              <a:cs typeface="+mn-cs"/>
            </a:rPr>
            <a:t>31 décembre 2018</a:t>
          </a:r>
          <a:endParaRPr lang="fr-FR" sz="900" b="1" dirty="0">
            <a:solidFill>
              <a:sysClr val="window" lastClr="FFFFFF"/>
            </a:solidFill>
            <a:latin typeface="Calibri"/>
            <a:ea typeface="+mn-ea"/>
            <a:cs typeface="+mn-cs"/>
          </a:endParaRPr>
        </a:p>
      </dgm:t>
    </dgm:pt>
    <dgm:pt modelId="{CBFADC2B-4055-490F-8AF6-5062159EF5E8}" type="sibTrans" cxnId="{CEE6B6EF-126F-42BC-85F9-B43F0A958C2D}">
      <dgm:prSet/>
      <dgm:spPr/>
      <dgm:t>
        <a:bodyPr/>
        <a:lstStyle/>
        <a:p>
          <a:endParaRPr lang="fr-FR"/>
        </a:p>
      </dgm:t>
    </dgm:pt>
    <dgm:pt modelId="{CEA99A21-F92C-48D3-B54F-44961640FDD0}" type="parTrans" cxnId="{CEE6B6EF-126F-42BC-85F9-B43F0A958C2D}">
      <dgm:prSet/>
      <dgm:spPr/>
      <dgm:t>
        <a:bodyPr/>
        <a:lstStyle/>
        <a:p>
          <a:endParaRPr lang="fr-FR"/>
        </a:p>
      </dgm:t>
    </dgm:pt>
    <dgm:pt modelId="{9847E59E-E787-4849-A729-BCE7C94A8EB3}">
      <dgm:prSet phldrT="[Texte]" custT="1"/>
      <dgm:spPr>
        <a:xfrm>
          <a:off x="5452313" y="1442438"/>
          <a:ext cx="933368" cy="16553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b="0" dirty="0" smtClean="0">
              <a:solidFill>
                <a:sysClr val="window" lastClr="FFFFFF"/>
              </a:solidFill>
              <a:latin typeface="Calibri"/>
              <a:ea typeface="+mn-ea"/>
              <a:cs typeface="+mn-cs"/>
            </a:rPr>
            <a:t>Nomination des membres des conseils supérieurs</a:t>
          </a:r>
          <a:endParaRPr lang="fr-FR" sz="800" b="0" dirty="0">
            <a:solidFill>
              <a:sysClr val="window" lastClr="FFFFFF"/>
            </a:solidFill>
            <a:latin typeface="Calibri"/>
            <a:ea typeface="+mn-ea"/>
            <a:cs typeface="+mn-cs"/>
          </a:endParaRPr>
        </a:p>
      </dgm:t>
    </dgm:pt>
    <dgm:pt modelId="{253419FF-511E-4A28-9AE7-378EDC9DB45E}" type="parTrans" cxnId="{4F1BB248-5780-4403-80B7-633FDF47B02A}">
      <dgm:prSet/>
      <dgm:spPr/>
      <dgm:t>
        <a:bodyPr/>
        <a:lstStyle/>
        <a:p>
          <a:endParaRPr lang="fr-FR"/>
        </a:p>
      </dgm:t>
    </dgm:pt>
    <dgm:pt modelId="{68115AE5-C731-4FF0-9B0E-BC59AFED1A10}" type="sibTrans" cxnId="{4F1BB248-5780-4403-80B7-633FDF47B02A}">
      <dgm:prSet/>
      <dgm:spPr/>
      <dgm:t>
        <a:bodyPr/>
        <a:lstStyle/>
        <a:p>
          <a:endParaRPr lang="fr-FR"/>
        </a:p>
      </dgm:t>
    </dgm:pt>
    <dgm:pt modelId="{2DFD13D3-7AD0-4767-8176-9A89BA608D21}">
      <dgm:prSet phldrT="[Texte]" custT="1"/>
      <dgm:spPr>
        <a:xfrm>
          <a:off x="5452313" y="1442438"/>
          <a:ext cx="933368" cy="16553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b="0" dirty="0" smtClean="0">
              <a:solidFill>
                <a:sysClr val="window" lastClr="FFFFFF"/>
              </a:solidFill>
              <a:latin typeface="Calibri"/>
              <a:ea typeface="+mn-ea"/>
              <a:cs typeface="+mn-cs"/>
            </a:rPr>
            <a:t>Publication des résultats des CT de proximité de la FPE et du détail des résultats des CT FPT et FPH.</a:t>
          </a:r>
          <a:endParaRPr lang="fr-FR" sz="800" b="0" dirty="0">
            <a:solidFill>
              <a:sysClr val="window" lastClr="FFFFFF"/>
            </a:solidFill>
            <a:latin typeface="Calibri"/>
            <a:ea typeface="+mn-ea"/>
            <a:cs typeface="+mn-cs"/>
          </a:endParaRPr>
        </a:p>
      </dgm:t>
    </dgm:pt>
    <dgm:pt modelId="{74DF8C24-A85E-4FCE-8BD9-7CA2ECDE761A}" type="parTrans" cxnId="{16A3753F-8DE1-4911-8B35-D06AE0697644}">
      <dgm:prSet/>
      <dgm:spPr/>
      <dgm:t>
        <a:bodyPr/>
        <a:lstStyle/>
        <a:p>
          <a:endParaRPr lang="fr-FR"/>
        </a:p>
      </dgm:t>
    </dgm:pt>
    <dgm:pt modelId="{0216043D-C424-445A-A3C4-3051EC97EE91}" type="sibTrans" cxnId="{16A3753F-8DE1-4911-8B35-D06AE0697644}">
      <dgm:prSet/>
      <dgm:spPr/>
      <dgm:t>
        <a:bodyPr/>
        <a:lstStyle/>
        <a:p>
          <a:endParaRPr lang="fr-FR"/>
        </a:p>
      </dgm:t>
    </dgm:pt>
    <dgm:pt modelId="{8279B2AE-1011-4BC6-B6AF-0717EFE57194}">
      <dgm:prSet phldrT="[Texte]" custT="1"/>
      <dgm:spPr>
        <a:xfrm>
          <a:off x="6537763" y="1419634"/>
          <a:ext cx="933368" cy="16781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b="1" dirty="0" smtClean="0">
              <a:solidFill>
                <a:sysClr val="window" lastClr="FFFFFF"/>
              </a:solidFill>
              <a:latin typeface="Calibri"/>
              <a:ea typeface="+mn-ea"/>
              <a:cs typeface="+mn-cs"/>
            </a:rPr>
            <a:t>Février 2018</a:t>
          </a:r>
          <a:endParaRPr lang="fr-FR" sz="800" b="1" dirty="0">
            <a:solidFill>
              <a:sysClr val="window" lastClr="FFFFFF"/>
            </a:solidFill>
            <a:latin typeface="Calibri"/>
            <a:ea typeface="+mn-ea"/>
            <a:cs typeface="+mn-cs"/>
          </a:endParaRPr>
        </a:p>
      </dgm:t>
    </dgm:pt>
    <dgm:pt modelId="{5C4A004B-037E-4F20-8019-33C61404728C}" type="parTrans" cxnId="{560E348D-991D-455E-A10C-577C9A03543F}">
      <dgm:prSet/>
      <dgm:spPr/>
      <dgm:t>
        <a:bodyPr/>
        <a:lstStyle/>
        <a:p>
          <a:endParaRPr lang="fr-FR"/>
        </a:p>
      </dgm:t>
    </dgm:pt>
    <dgm:pt modelId="{15E53B86-262F-4CBA-AA2F-1A44C92EA92E}" type="sibTrans" cxnId="{560E348D-991D-455E-A10C-577C9A03543F}">
      <dgm:prSet/>
      <dgm:spPr/>
      <dgm:t>
        <a:bodyPr/>
        <a:lstStyle/>
        <a:p>
          <a:endParaRPr lang="fr-FR"/>
        </a:p>
      </dgm:t>
    </dgm:pt>
    <dgm:pt modelId="{B492BBC1-94AB-49F0-BE38-D70DB617AB23}">
      <dgm:prSet phldrT="[Texte]" custT="1"/>
      <dgm:spPr>
        <a:xfrm>
          <a:off x="6537763" y="1419634"/>
          <a:ext cx="933368" cy="16781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b="0" dirty="0" smtClean="0">
              <a:solidFill>
                <a:sysClr val="window" lastClr="FFFFFF"/>
              </a:solidFill>
              <a:latin typeface="Calibri"/>
              <a:ea typeface="+mn-ea"/>
              <a:cs typeface="+mn-cs"/>
            </a:rPr>
            <a:t>Remontée des résultats CAP et CCP Etat pour une publication en avril</a:t>
          </a:r>
          <a:endParaRPr lang="fr-FR" sz="800" b="0" dirty="0">
            <a:solidFill>
              <a:sysClr val="window" lastClr="FFFFFF"/>
            </a:solidFill>
            <a:latin typeface="Calibri"/>
            <a:ea typeface="+mn-ea"/>
            <a:cs typeface="+mn-cs"/>
          </a:endParaRPr>
        </a:p>
      </dgm:t>
    </dgm:pt>
    <dgm:pt modelId="{CCC6241D-2187-451F-81B1-52741B57A008}" type="parTrans" cxnId="{17E8B4F3-6E5C-4EF0-A0D6-BD22E3583076}">
      <dgm:prSet/>
      <dgm:spPr/>
      <dgm:t>
        <a:bodyPr/>
        <a:lstStyle/>
        <a:p>
          <a:endParaRPr lang="fr-FR"/>
        </a:p>
      </dgm:t>
    </dgm:pt>
    <dgm:pt modelId="{C15D0399-04FF-4159-B02E-5567A05E0FCB}" type="sibTrans" cxnId="{17E8B4F3-6E5C-4EF0-A0D6-BD22E3583076}">
      <dgm:prSet/>
      <dgm:spPr/>
      <dgm:t>
        <a:bodyPr/>
        <a:lstStyle/>
        <a:p>
          <a:endParaRPr lang="fr-FR"/>
        </a:p>
      </dgm:t>
    </dgm:pt>
    <dgm:pt modelId="{95568A86-FD5F-4E59-9386-B6E67789A79C}">
      <dgm:prSet phldrT="[Texte]" custT="1"/>
      <dgm:spPr>
        <a:xfrm>
          <a:off x="7626694" y="1419634"/>
          <a:ext cx="933368" cy="16781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b="1" dirty="0" smtClean="0">
              <a:solidFill>
                <a:sysClr val="window" lastClr="FFFFFF"/>
              </a:solidFill>
              <a:latin typeface="Calibri"/>
              <a:ea typeface="+mn-ea"/>
              <a:cs typeface="+mn-cs"/>
            </a:rPr>
            <a:t>Avril 2018</a:t>
          </a:r>
          <a:endParaRPr lang="fr-FR" sz="800" b="1" dirty="0">
            <a:solidFill>
              <a:sysClr val="window" lastClr="FFFFFF"/>
            </a:solidFill>
            <a:latin typeface="Calibri"/>
            <a:ea typeface="+mn-ea"/>
            <a:cs typeface="+mn-cs"/>
          </a:endParaRPr>
        </a:p>
      </dgm:t>
    </dgm:pt>
    <dgm:pt modelId="{DAD13C51-D887-46F1-B17D-62BD7D0F66F5}" type="parTrans" cxnId="{A590BF46-4625-49C1-9926-18308A02658C}">
      <dgm:prSet/>
      <dgm:spPr/>
      <dgm:t>
        <a:bodyPr/>
        <a:lstStyle/>
        <a:p>
          <a:endParaRPr lang="fr-FR"/>
        </a:p>
      </dgm:t>
    </dgm:pt>
    <dgm:pt modelId="{4D039D3C-DC97-43A8-9315-E29A1FB28DE6}" type="sibTrans" cxnId="{A590BF46-4625-49C1-9926-18308A02658C}">
      <dgm:prSet/>
      <dgm:spPr/>
      <dgm:t>
        <a:bodyPr/>
        <a:lstStyle/>
        <a:p>
          <a:endParaRPr lang="fr-FR"/>
        </a:p>
      </dgm:t>
    </dgm:pt>
    <dgm:pt modelId="{B924C78F-6EC2-4845-9618-0FE0BE2D238D}">
      <dgm:prSet phldrT="[Texte]" custT="1"/>
      <dgm:spPr>
        <a:xfrm>
          <a:off x="7626694" y="1419634"/>
          <a:ext cx="933368" cy="167812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fr-FR" sz="800" b="0" dirty="0" smtClean="0">
              <a:solidFill>
                <a:sysClr val="window" lastClr="FFFFFF"/>
              </a:solidFill>
              <a:latin typeface="Calibri"/>
              <a:ea typeface="+mn-ea"/>
              <a:cs typeface="+mn-cs"/>
            </a:rPr>
            <a:t>Publication des résultats CAP et CCP Etat</a:t>
          </a:r>
          <a:endParaRPr lang="fr-FR" sz="800" b="0" dirty="0">
            <a:solidFill>
              <a:sysClr val="window" lastClr="FFFFFF"/>
            </a:solidFill>
            <a:latin typeface="Calibri"/>
            <a:ea typeface="+mn-ea"/>
            <a:cs typeface="+mn-cs"/>
          </a:endParaRPr>
        </a:p>
      </dgm:t>
    </dgm:pt>
    <dgm:pt modelId="{4206067F-476A-409D-9C9E-29BB4CAC5640}" type="parTrans" cxnId="{C988DD63-D99B-4CF9-BEA7-5DDB4579E3EF}">
      <dgm:prSet/>
      <dgm:spPr/>
      <dgm:t>
        <a:bodyPr/>
        <a:lstStyle/>
        <a:p>
          <a:endParaRPr lang="fr-FR"/>
        </a:p>
      </dgm:t>
    </dgm:pt>
    <dgm:pt modelId="{3A2CD3E1-91D5-4245-AE31-7DFBDE42C7B6}" type="sibTrans" cxnId="{C988DD63-D99B-4CF9-BEA7-5DDB4579E3EF}">
      <dgm:prSet/>
      <dgm:spPr/>
      <dgm:t>
        <a:bodyPr/>
        <a:lstStyle/>
        <a:p>
          <a:endParaRPr lang="fr-FR"/>
        </a:p>
      </dgm:t>
    </dgm:pt>
    <dgm:pt modelId="{071632B3-D40F-4C17-BCF5-27E7DA60AC7A}" type="pres">
      <dgm:prSet presAssocID="{1C00FC4D-05F6-4B70-9043-717C128B3AD3}" presName="CompostProcess" presStyleCnt="0">
        <dgm:presLayoutVars>
          <dgm:dir/>
          <dgm:resizeHandles val="exact"/>
        </dgm:presLayoutVars>
      </dgm:prSet>
      <dgm:spPr/>
      <dgm:t>
        <a:bodyPr/>
        <a:lstStyle/>
        <a:p>
          <a:endParaRPr lang="fr-FR"/>
        </a:p>
      </dgm:t>
    </dgm:pt>
    <dgm:pt modelId="{224D0C1A-0023-447F-A55A-C34CD3AB89A3}" type="pres">
      <dgm:prSet presAssocID="{1C00FC4D-05F6-4B70-9043-717C128B3AD3}" presName="arrow" presStyleLbl="bgShp" presStyleIdx="0" presStyleCnt="1" custScaleX="102617" custLinFactNeighborX="-197" custLinFactNeighborY="31"/>
      <dgm:spPr>
        <a:xfrm>
          <a:off x="532723" y="0"/>
          <a:ext cx="7470115" cy="4517390"/>
        </a:xfrm>
        <a:prstGeom prst="rightArrow">
          <a:avLst/>
        </a:prstGeom>
        <a:solidFill>
          <a:srgbClr val="4F81BD">
            <a:tint val="40000"/>
            <a:hueOff val="0"/>
            <a:satOff val="0"/>
            <a:lumOff val="0"/>
            <a:alphaOff val="0"/>
          </a:srgbClr>
        </a:solidFill>
        <a:ln>
          <a:noFill/>
        </a:ln>
        <a:effectLst/>
      </dgm:spPr>
      <dgm:t>
        <a:bodyPr/>
        <a:lstStyle/>
        <a:p>
          <a:endParaRPr lang="fr-FR"/>
        </a:p>
      </dgm:t>
    </dgm:pt>
    <dgm:pt modelId="{48F49CC0-79C1-4013-95E0-3E629EB96786}" type="pres">
      <dgm:prSet presAssocID="{1C00FC4D-05F6-4B70-9043-717C128B3AD3}" presName="linearProcess" presStyleCnt="0"/>
      <dgm:spPr/>
    </dgm:pt>
    <dgm:pt modelId="{BC38DE7A-0B92-45E3-8033-E55AFB7EE203}" type="pres">
      <dgm:prSet presAssocID="{FB5B6B59-41F7-4C55-B760-48B410594C06}" presName="textNode" presStyleLbl="node1" presStyleIdx="0" presStyleCnt="8" custScaleY="148660">
        <dgm:presLayoutVars>
          <dgm:bulletEnabled val="1"/>
        </dgm:presLayoutVars>
      </dgm:prSet>
      <dgm:spPr>
        <a:prstGeom prst="roundRect">
          <a:avLst/>
        </a:prstGeom>
      </dgm:spPr>
      <dgm:t>
        <a:bodyPr/>
        <a:lstStyle/>
        <a:p>
          <a:endParaRPr lang="fr-FR"/>
        </a:p>
      </dgm:t>
    </dgm:pt>
    <dgm:pt modelId="{A476347E-DE7D-453D-83A0-56807D379422}" type="pres">
      <dgm:prSet presAssocID="{5621E613-5DFA-4095-874A-51CB5AEDCDD0}" presName="sibTrans" presStyleCnt="0"/>
      <dgm:spPr/>
    </dgm:pt>
    <dgm:pt modelId="{1CE14919-AF6B-4D07-ADFB-B73206CA4D51}" type="pres">
      <dgm:prSet presAssocID="{4BF8F0B5-4E07-408D-8F33-30311E7E8A43}" presName="textNode" presStyleLbl="node1" presStyleIdx="1" presStyleCnt="8" custScaleY="148660">
        <dgm:presLayoutVars>
          <dgm:bulletEnabled val="1"/>
        </dgm:presLayoutVars>
      </dgm:prSet>
      <dgm:spPr>
        <a:prstGeom prst="roundRect">
          <a:avLst/>
        </a:prstGeom>
      </dgm:spPr>
      <dgm:t>
        <a:bodyPr/>
        <a:lstStyle/>
        <a:p>
          <a:endParaRPr lang="fr-FR"/>
        </a:p>
      </dgm:t>
    </dgm:pt>
    <dgm:pt modelId="{1ED274E4-1573-4C33-8F2A-CDC4A2DD9C1F}" type="pres">
      <dgm:prSet presAssocID="{BE70F730-D680-4D94-9710-7CE171E5FB02}" presName="sibTrans" presStyleCnt="0"/>
      <dgm:spPr/>
    </dgm:pt>
    <dgm:pt modelId="{1AB0FD17-26DC-4361-AA14-3261828DBA66}" type="pres">
      <dgm:prSet presAssocID="{4AA68887-506A-4CB5-901E-AF95ADB90CFC}" presName="textNode" presStyleLbl="node1" presStyleIdx="2" presStyleCnt="8" custScaleY="148660">
        <dgm:presLayoutVars>
          <dgm:bulletEnabled val="1"/>
        </dgm:presLayoutVars>
      </dgm:prSet>
      <dgm:spPr>
        <a:prstGeom prst="roundRect">
          <a:avLst/>
        </a:prstGeom>
      </dgm:spPr>
      <dgm:t>
        <a:bodyPr/>
        <a:lstStyle/>
        <a:p>
          <a:endParaRPr lang="fr-FR"/>
        </a:p>
      </dgm:t>
    </dgm:pt>
    <dgm:pt modelId="{33633896-66B7-47C9-AB81-ADEE46B4650C}" type="pres">
      <dgm:prSet presAssocID="{247A1D77-2E28-4DAD-9108-8DF23525C79B}" presName="sibTrans" presStyleCnt="0"/>
      <dgm:spPr/>
    </dgm:pt>
    <dgm:pt modelId="{3BA3DD3C-6511-4261-B959-B5A96FB878BB}" type="pres">
      <dgm:prSet presAssocID="{D036AB62-5210-4BFF-BE0A-461B74D09CAE}" presName="textNode" presStyleLbl="node1" presStyleIdx="3" presStyleCnt="8" custScaleY="148660">
        <dgm:presLayoutVars>
          <dgm:bulletEnabled val="1"/>
        </dgm:presLayoutVars>
      </dgm:prSet>
      <dgm:spPr>
        <a:prstGeom prst="roundRect">
          <a:avLst/>
        </a:prstGeom>
      </dgm:spPr>
      <dgm:t>
        <a:bodyPr/>
        <a:lstStyle/>
        <a:p>
          <a:endParaRPr lang="fr-FR"/>
        </a:p>
      </dgm:t>
    </dgm:pt>
    <dgm:pt modelId="{1DBE4DCF-6577-4028-A3EE-08E5BD8CFA95}" type="pres">
      <dgm:prSet presAssocID="{6DF603D9-BD5D-4196-A8FB-0DD475FD8C85}" presName="sibTrans" presStyleCnt="0"/>
      <dgm:spPr/>
    </dgm:pt>
    <dgm:pt modelId="{8E7529EC-9363-4C98-974B-F4C925A37F2B}" type="pres">
      <dgm:prSet presAssocID="{315C2D2D-6291-4D85-BA4F-0BE89AEE8D7D}" presName="textNode" presStyleLbl="node1" presStyleIdx="4" presStyleCnt="8" custScaleY="148660">
        <dgm:presLayoutVars>
          <dgm:bulletEnabled val="1"/>
        </dgm:presLayoutVars>
      </dgm:prSet>
      <dgm:spPr>
        <a:prstGeom prst="roundRect">
          <a:avLst/>
        </a:prstGeom>
      </dgm:spPr>
      <dgm:t>
        <a:bodyPr/>
        <a:lstStyle/>
        <a:p>
          <a:endParaRPr lang="fr-FR"/>
        </a:p>
      </dgm:t>
    </dgm:pt>
    <dgm:pt modelId="{6129D842-9751-4568-A2AC-39233766832A}" type="pres">
      <dgm:prSet presAssocID="{CBFADC2B-4055-490F-8AF6-5062159EF5E8}" presName="sibTrans" presStyleCnt="0"/>
      <dgm:spPr/>
    </dgm:pt>
    <dgm:pt modelId="{71A318C1-01BC-448F-BAB0-60258E2F5D79}" type="pres">
      <dgm:prSet presAssocID="{8B23FBF4-0EE1-4F72-9379-745F09A902D7}" presName="textNode" presStyleLbl="node1" presStyleIdx="5" presStyleCnt="8" custScaleY="91608" custLinFactNeighborX="2237" custLinFactNeighborY="631">
        <dgm:presLayoutVars>
          <dgm:bulletEnabled val="1"/>
        </dgm:presLayoutVars>
      </dgm:prSet>
      <dgm:spPr>
        <a:prstGeom prst="roundRect">
          <a:avLst/>
        </a:prstGeom>
      </dgm:spPr>
      <dgm:t>
        <a:bodyPr/>
        <a:lstStyle/>
        <a:p>
          <a:endParaRPr lang="fr-FR"/>
        </a:p>
      </dgm:t>
    </dgm:pt>
    <dgm:pt modelId="{3D89FDD5-A991-4885-97C4-B9C5EFFE305D}" type="pres">
      <dgm:prSet presAssocID="{ED732292-DB2D-49A9-A936-8A07AA53E22D}" presName="sibTrans" presStyleCnt="0"/>
      <dgm:spPr/>
    </dgm:pt>
    <dgm:pt modelId="{3229AB86-A885-4D56-AD6D-2CD69B4E8CF0}" type="pres">
      <dgm:prSet presAssocID="{8279B2AE-1011-4BC6-B6AF-0717EFE57194}" presName="textNode" presStyleLbl="node1" presStyleIdx="6" presStyleCnt="8" custScaleY="92870">
        <dgm:presLayoutVars>
          <dgm:bulletEnabled val="1"/>
        </dgm:presLayoutVars>
      </dgm:prSet>
      <dgm:spPr>
        <a:prstGeom prst="roundRect">
          <a:avLst/>
        </a:prstGeom>
      </dgm:spPr>
      <dgm:t>
        <a:bodyPr/>
        <a:lstStyle/>
        <a:p>
          <a:endParaRPr lang="fr-FR"/>
        </a:p>
      </dgm:t>
    </dgm:pt>
    <dgm:pt modelId="{FEB5A897-C88B-4CC4-A33E-B6F5AD5B9ABC}" type="pres">
      <dgm:prSet presAssocID="{15E53B86-262F-4CBA-AA2F-1A44C92EA92E}" presName="sibTrans" presStyleCnt="0"/>
      <dgm:spPr/>
    </dgm:pt>
    <dgm:pt modelId="{7855B715-B45F-4D90-B145-17D4712C60D7}" type="pres">
      <dgm:prSet presAssocID="{95568A86-FD5F-4E59-9386-B6E67789A79C}" presName="textNode" presStyleLbl="node1" presStyleIdx="7" presStyleCnt="8" custScaleY="92870">
        <dgm:presLayoutVars>
          <dgm:bulletEnabled val="1"/>
        </dgm:presLayoutVars>
      </dgm:prSet>
      <dgm:spPr>
        <a:prstGeom prst="roundRect">
          <a:avLst/>
        </a:prstGeom>
      </dgm:spPr>
      <dgm:t>
        <a:bodyPr/>
        <a:lstStyle/>
        <a:p>
          <a:endParaRPr lang="fr-FR"/>
        </a:p>
      </dgm:t>
    </dgm:pt>
  </dgm:ptLst>
  <dgm:cxnLst>
    <dgm:cxn modelId="{52F5ACB1-B228-4ECD-B204-AF49E974CCDF}" srcId="{4BF8F0B5-4E07-408D-8F33-30311E7E8A43}" destId="{04A5C7E2-67A3-4676-9451-7B2973E5E749}" srcOrd="0" destOrd="0" parTransId="{9AF0A93E-4C92-4FFA-9F82-7F84AE38A4B1}" sibTransId="{8BCBD747-8633-4384-BA54-100DA280EE99}"/>
    <dgm:cxn modelId="{17E8B4F3-6E5C-4EF0-A0D6-BD22E3583076}" srcId="{8279B2AE-1011-4BC6-B6AF-0717EFE57194}" destId="{B492BBC1-94AB-49F0-BE38-D70DB617AB23}" srcOrd="0" destOrd="0" parTransId="{CCC6241D-2187-451F-81B1-52741B57A008}" sibTransId="{C15D0399-04FF-4159-B02E-5567A05E0FCB}"/>
    <dgm:cxn modelId="{1952B145-9528-4302-B060-989C85B3F341}" type="presOf" srcId="{253DF58C-EB27-4D14-9E48-A59D150D86D5}" destId="{BC38DE7A-0B92-45E3-8033-E55AFB7EE203}" srcOrd="0" destOrd="1" presId="urn:microsoft.com/office/officeart/2005/8/layout/hProcess9"/>
    <dgm:cxn modelId="{E5BA7323-2F17-48E1-9D24-35366913229A}" type="presOf" srcId="{B492BBC1-94AB-49F0-BE38-D70DB617AB23}" destId="{3229AB86-A885-4D56-AD6D-2CD69B4E8CF0}" srcOrd="0" destOrd="1" presId="urn:microsoft.com/office/officeart/2005/8/layout/hProcess9"/>
    <dgm:cxn modelId="{223294B6-D422-4020-B895-D7346648301B}" type="presOf" srcId="{FB5B6B59-41F7-4C55-B760-48B410594C06}" destId="{BC38DE7A-0B92-45E3-8033-E55AFB7EE203}" srcOrd="0" destOrd="0" presId="urn:microsoft.com/office/officeart/2005/8/layout/hProcess9"/>
    <dgm:cxn modelId="{6A7BD36C-A7CC-410C-9E72-0BDBDF099DC2}" srcId="{4BF8F0B5-4E07-408D-8F33-30311E7E8A43}" destId="{C6F95DAA-8A15-466F-B61F-AF1FA3FF1AA6}" srcOrd="1" destOrd="0" parTransId="{D3233A33-9F22-4D6F-9192-754B548F6B0F}" sibTransId="{B17EB787-01E8-4650-98E1-429EA5D96D54}"/>
    <dgm:cxn modelId="{95BBE0C8-78B8-4230-8BCD-A4D8A7D08E2E}" srcId="{4AA68887-506A-4CB5-901E-AF95ADB90CFC}" destId="{E0B6023A-ED2E-4D3F-AC8A-9B150EBE0B02}" srcOrd="1" destOrd="0" parTransId="{22BA87F5-AA1E-40F4-9369-5A27AAC7A9EB}" sibTransId="{36081ACE-A377-46B2-86F5-F8B0C442B414}"/>
    <dgm:cxn modelId="{8424CE48-F9B5-4B49-8D0F-525BF40D5389}" srcId="{1C00FC4D-05F6-4B70-9043-717C128B3AD3}" destId="{4BF8F0B5-4E07-408D-8F33-30311E7E8A43}" srcOrd="1" destOrd="0" parTransId="{E5238D59-81E7-41C4-8D57-8F880E40BE66}" sibTransId="{BE70F730-D680-4D94-9710-7CE171E5FB02}"/>
    <dgm:cxn modelId="{C988DD63-D99B-4CF9-BEA7-5DDB4579E3EF}" srcId="{95568A86-FD5F-4E59-9386-B6E67789A79C}" destId="{B924C78F-6EC2-4845-9618-0FE0BE2D238D}" srcOrd="0" destOrd="0" parTransId="{4206067F-476A-409D-9C9E-29BB4CAC5640}" sibTransId="{3A2CD3E1-91D5-4245-AE31-7DFBDE42C7B6}"/>
    <dgm:cxn modelId="{47F9FE85-C3F1-40C3-9B4D-D93086268FA1}" type="presOf" srcId="{4BF8F0B5-4E07-408D-8F33-30311E7E8A43}" destId="{1CE14919-AF6B-4D07-ADFB-B73206CA4D51}" srcOrd="0" destOrd="0" presId="urn:microsoft.com/office/officeart/2005/8/layout/hProcess9"/>
    <dgm:cxn modelId="{1B1E723D-3D9C-49D3-83E5-943ACCBCA8DE}" type="presOf" srcId="{81F8FCAF-0A97-4F0A-8BB4-EC05222242FA}" destId="{1AB0FD17-26DC-4361-AA14-3261828DBA66}" srcOrd="0" destOrd="3" presId="urn:microsoft.com/office/officeart/2005/8/layout/hProcess9"/>
    <dgm:cxn modelId="{AFDAFEA1-6873-4E69-AD8C-82F663EAAB2D}" srcId="{FB5B6B59-41F7-4C55-B760-48B410594C06}" destId="{253DF58C-EB27-4D14-9E48-A59D150D86D5}" srcOrd="0" destOrd="0" parTransId="{82233D32-1763-4890-85AD-B807782B18DE}" sibTransId="{7B2DC102-7C26-4DA8-9839-4CF710241378}"/>
    <dgm:cxn modelId="{560E348D-991D-455E-A10C-577C9A03543F}" srcId="{1C00FC4D-05F6-4B70-9043-717C128B3AD3}" destId="{8279B2AE-1011-4BC6-B6AF-0717EFE57194}" srcOrd="6" destOrd="0" parTransId="{5C4A004B-037E-4F20-8019-33C61404728C}" sibTransId="{15E53B86-262F-4CBA-AA2F-1A44C92EA92E}"/>
    <dgm:cxn modelId="{02577C89-6AD7-4D91-8CF4-D8A9F9B4BBF2}" srcId="{FB5B6B59-41F7-4C55-B760-48B410594C06}" destId="{F7AB6F56-152A-4A7D-B244-90C7E3B37307}" srcOrd="1" destOrd="0" parTransId="{8A9180C6-AF98-43A3-ABA1-BE78A96C52C5}" sibTransId="{C1A158DD-EF8D-44DE-8C1F-31F4AD750AD0}"/>
    <dgm:cxn modelId="{1AA4E2A3-14D9-4332-9630-AB7F4093E696}" type="presOf" srcId="{E0B6023A-ED2E-4D3F-AC8A-9B150EBE0B02}" destId="{1AB0FD17-26DC-4361-AA14-3261828DBA66}" srcOrd="0" destOrd="2" presId="urn:microsoft.com/office/officeart/2005/8/layout/hProcess9"/>
    <dgm:cxn modelId="{AC3BA25A-D8A3-4815-A669-234F4A108DB5}" type="presOf" srcId="{5B491D20-2299-4EBB-9B44-F529D8477CE6}" destId="{3BA3DD3C-6511-4261-B959-B5A96FB878BB}" srcOrd="0" destOrd="1" presId="urn:microsoft.com/office/officeart/2005/8/layout/hProcess9"/>
    <dgm:cxn modelId="{01F11D3C-D161-417F-9EC6-20314FD58285}" srcId="{D036AB62-5210-4BFF-BE0A-461B74D09CAE}" destId="{5B491D20-2299-4EBB-9B44-F529D8477CE6}" srcOrd="0" destOrd="0" parTransId="{EA18EEE3-65B4-4A4C-8FD6-5DD6DD634695}" sibTransId="{6D70FB20-D59C-4F4B-B301-CC7BD181DEF0}"/>
    <dgm:cxn modelId="{DA29BF42-3622-4B10-9D59-4FE72A3C3604}" srcId="{4AA68887-506A-4CB5-901E-AF95ADB90CFC}" destId="{81F8FCAF-0A97-4F0A-8BB4-EC05222242FA}" srcOrd="2" destOrd="0" parTransId="{9DBB5366-9555-46C2-94AC-A07A3F3D3FF8}" sibTransId="{F526C55A-B497-4835-924D-039E9D640E03}"/>
    <dgm:cxn modelId="{2999558F-768C-4635-B7E1-17E7E044347D}" type="presOf" srcId="{C6F95DAA-8A15-466F-B61F-AF1FA3FF1AA6}" destId="{1CE14919-AF6B-4D07-ADFB-B73206CA4D51}" srcOrd="0" destOrd="2" presId="urn:microsoft.com/office/officeart/2005/8/layout/hProcess9"/>
    <dgm:cxn modelId="{41534096-9BBD-4C17-9C43-D8919FFA09BD}" type="presOf" srcId="{2DFD13D3-7AD0-4767-8176-9A89BA608D21}" destId="{71A318C1-01BC-448F-BAB0-60258E2F5D79}" srcOrd="0" destOrd="2" presId="urn:microsoft.com/office/officeart/2005/8/layout/hProcess9"/>
    <dgm:cxn modelId="{4F1BB248-5780-4403-80B7-633FDF47B02A}" srcId="{8B23FBF4-0EE1-4F72-9379-745F09A902D7}" destId="{9847E59E-E787-4849-A729-BCE7C94A8EB3}" srcOrd="0" destOrd="0" parTransId="{253419FF-511E-4A28-9AE7-378EDC9DB45E}" sibTransId="{68115AE5-C731-4FF0-9B0E-BC59AFED1A10}"/>
    <dgm:cxn modelId="{0077A717-8F2E-469F-AE41-D2E56EE5C4BD}" type="presOf" srcId="{315C2D2D-6291-4D85-BA4F-0BE89AEE8D7D}" destId="{8E7529EC-9363-4C98-974B-F4C925A37F2B}" srcOrd="0" destOrd="0" presId="urn:microsoft.com/office/officeart/2005/8/layout/hProcess9"/>
    <dgm:cxn modelId="{F32A36B2-AC28-4CDC-8CB1-A0198D966399}" type="presOf" srcId="{04A5C7E2-67A3-4676-9451-7B2973E5E749}" destId="{1CE14919-AF6B-4D07-ADFB-B73206CA4D51}" srcOrd="0" destOrd="1" presId="urn:microsoft.com/office/officeart/2005/8/layout/hProcess9"/>
    <dgm:cxn modelId="{FE194EC1-861E-4EEC-A728-6EF4D3139299}" srcId="{1C00FC4D-05F6-4B70-9043-717C128B3AD3}" destId="{D036AB62-5210-4BFF-BE0A-461B74D09CAE}" srcOrd="3" destOrd="0" parTransId="{64AE5FF2-38AE-4D57-85D1-F3858B681C1C}" sibTransId="{6DF603D9-BD5D-4196-A8FB-0DD475FD8C85}"/>
    <dgm:cxn modelId="{DF686AC4-670E-4FEF-B7F7-979D5F321C20}" srcId="{315C2D2D-6291-4D85-BA4F-0BE89AEE8D7D}" destId="{64F73B2A-825A-4FF7-81D6-33A8691A90BF}" srcOrd="0" destOrd="0" parTransId="{E469EE90-D8FD-4624-912D-6319D1A01D13}" sibTransId="{2A8A44D8-79F8-4FF6-BE14-A45D277B9204}"/>
    <dgm:cxn modelId="{A590BF46-4625-49C1-9926-18308A02658C}" srcId="{1C00FC4D-05F6-4B70-9043-717C128B3AD3}" destId="{95568A86-FD5F-4E59-9386-B6E67789A79C}" srcOrd="7" destOrd="0" parTransId="{DAD13C51-D887-46F1-B17D-62BD7D0F66F5}" sibTransId="{4D039D3C-DC97-43A8-9315-E29A1FB28DE6}"/>
    <dgm:cxn modelId="{91AF7B56-9A8E-4189-BC41-F9203D7BE017}" srcId="{D036AB62-5210-4BFF-BE0A-461B74D09CAE}" destId="{E9167B51-B7B4-48CF-B2C0-FA1C3A856706}" srcOrd="1" destOrd="0" parTransId="{56E79AE8-A556-4740-8634-0328DF31A811}" sibTransId="{3763E917-E436-46BE-A7AB-D2F916F3FD64}"/>
    <dgm:cxn modelId="{DB9B10AB-6EE8-4705-A4F3-DD4DFB7D400D}" srcId="{4AA68887-506A-4CB5-901E-AF95ADB90CFC}" destId="{8E9AD7D0-23DA-4010-B656-5449C58F0E94}" srcOrd="0" destOrd="0" parTransId="{BF27E56C-4E3B-4D0B-B9FE-67D9102FA6FF}" sibTransId="{3837AF92-17A4-43D9-A98A-4950C5E1E802}"/>
    <dgm:cxn modelId="{E4CF9018-F668-4B61-AAB8-870FEEE6187A}" srcId="{1C00FC4D-05F6-4B70-9043-717C128B3AD3}" destId="{8B23FBF4-0EE1-4F72-9379-745F09A902D7}" srcOrd="5" destOrd="0" parTransId="{239F9E9B-8EB8-4AC4-9160-A8873847FC2C}" sibTransId="{ED732292-DB2D-49A9-A936-8A07AA53E22D}"/>
    <dgm:cxn modelId="{CEE6B6EF-126F-42BC-85F9-B43F0A958C2D}" srcId="{1C00FC4D-05F6-4B70-9043-717C128B3AD3}" destId="{315C2D2D-6291-4D85-BA4F-0BE89AEE8D7D}" srcOrd="4" destOrd="0" parTransId="{CEA99A21-F92C-48D3-B54F-44961640FDD0}" sibTransId="{CBFADC2B-4055-490F-8AF6-5062159EF5E8}"/>
    <dgm:cxn modelId="{16A3753F-8DE1-4911-8B35-D06AE0697644}" srcId="{8B23FBF4-0EE1-4F72-9379-745F09A902D7}" destId="{2DFD13D3-7AD0-4767-8176-9A89BA608D21}" srcOrd="1" destOrd="0" parTransId="{74DF8C24-A85E-4FCE-8BD9-7CA2ECDE761A}" sibTransId="{0216043D-C424-445A-A3C4-3051EC97EE91}"/>
    <dgm:cxn modelId="{931E12EF-84AF-4653-B026-C03BB39D4453}" type="presOf" srcId="{8279B2AE-1011-4BC6-B6AF-0717EFE57194}" destId="{3229AB86-A885-4D56-AD6D-2CD69B4E8CF0}" srcOrd="0" destOrd="0" presId="urn:microsoft.com/office/officeart/2005/8/layout/hProcess9"/>
    <dgm:cxn modelId="{D91088A8-B4C0-40DB-8FD5-59F49E4AC953}" type="presOf" srcId="{4AA68887-506A-4CB5-901E-AF95ADB90CFC}" destId="{1AB0FD17-26DC-4361-AA14-3261828DBA66}" srcOrd="0" destOrd="0" presId="urn:microsoft.com/office/officeart/2005/8/layout/hProcess9"/>
    <dgm:cxn modelId="{D934A794-E805-4204-A9BC-A50D6CEC296C}" type="presOf" srcId="{9847E59E-E787-4849-A729-BCE7C94A8EB3}" destId="{71A318C1-01BC-448F-BAB0-60258E2F5D79}" srcOrd="0" destOrd="1" presId="urn:microsoft.com/office/officeart/2005/8/layout/hProcess9"/>
    <dgm:cxn modelId="{D949F164-ECA4-4D41-9433-7806822BFE5F}" srcId="{1C00FC4D-05F6-4B70-9043-717C128B3AD3}" destId="{FB5B6B59-41F7-4C55-B760-48B410594C06}" srcOrd="0" destOrd="0" parTransId="{815D96DE-359D-4E34-82D0-222053C7E49F}" sibTransId="{5621E613-5DFA-4095-874A-51CB5AEDCDD0}"/>
    <dgm:cxn modelId="{929FBC86-93D0-4FF8-AA3F-3CA87B860279}" type="presOf" srcId="{8E9AD7D0-23DA-4010-B656-5449C58F0E94}" destId="{1AB0FD17-26DC-4361-AA14-3261828DBA66}" srcOrd="0" destOrd="1" presId="urn:microsoft.com/office/officeart/2005/8/layout/hProcess9"/>
    <dgm:cxn modelId="{0A55F71C-FF93-4077-BE9E-D0F0000E79D4}" type="presOf" srcId="{D036AB62-5210-4BFF-BE0A-461B74D09CAE}" destId="{3BA3DD3C-6511-4261-B959-B5A96FB878BB}" srcOrd="0" destOrd="0" presId="urn:microsoft.com/office/officeart/2005/8/layout/hProcess9"/>
    <dgm:cxn modelId="{B42BF687-0729-4625-91C4-8CC9755E5BEA}" srcId="{1C00FC4D-05F6-4B70-9043-717C128B3AD3}" destId="{4AA68887-506A-4CB5-901E-AF95ADB90CFC}" srcOrd="2" destOrd="0" parTransId="{AACFE05F-D1DB-4F8E-A5D8-FCDEAFD57A68}" sibTransId="{247A1D77-2E28-4DAD-9108-8DF23525C79B}"/>
    <dgm:cxn modelId="{8C6E21C5-0921-4C4F-A1B3-C640CC68F509}" type="presOf" srcId="{F7AB6F56-152A-4A7D-B244-90C7E3B37307}" destId="{BC38DE7A-0B92-45E3-8033-E55AFB7EE203}" srcOrd="0" destOrd="2" presId="urn:microsoft.com/office/officeart/2005/8/layout/hProcess9"/>
    <dgm:cxn modelId="{6B4A140C-4B15-4516-BD45-98DC86414437}" type="presOf" srcId="{8B23FBF4-0EE1-4F72-9379-745F09A902D7}" destId="{71A318C1-01BC-448F-BAB0-60258E2F5D79}" srcOrd="0" destOrd="0" presId="urn:microsoft.com/office/officeart/2005/8/layout/hProcess9"/>
    <dgm:cxn modelId="{6F14DFE7-B92D-465D-A55D-29D8144B9C53}" type="presOf" srcId="{1C00FC4D-05F6-4B70-9043-717C128B3AD3}" destId="{071632B3-D40F-4C17-BCF5-27E7DA60AC7A}" srcOrd="0" destOrd="0" presId="urn:microsoft.com/office/officeart/2005/8/layout/hProcess9"/>
    <dgm:cxn modelId="{2798FBB5-CD95-4BDE-9936-70B289DC4059}" type="presOf" srcId="{95568A86-FD5F-4E59-9386-B6E67789A79C}" destId="{7855B715-B45F-4D90-B145-17D4712C60D7}" srcOrd="0" destOrd="0" presId="urn:microsoft.com/office/officeart/2005/8/layout/hProcess9"/>
    <dgm:cxn modelId="{E8DF3E63-8C57-44C9-853F-E06A618FF39B}" type="presOf" srcId="{D44F3AC6-3C67-48FD-818F-90CDFC575D97}" destId="{1CE14919-AF6B-4D07-ADFB-B73206CA4D51}" srcOrd="0" destOrd="3" presId="urn:microsoft.com/office/officeart/2005/8/layout/hProcess9"/>
    <dgm:cxn modelId="{2BC223F2-5844-45F0-AE0C-8A42C2ACA5D8}" srcId="{4BF8F0B5-4E07-408D-8F33-30311E7E8A43}" destId="{D44F3AC6-3C67-48FD-818F-90CDFC575D97}" srcOrd="2" destOrd="0" parTransId="{8573EF4B-83BD-4ADD-8000-E0BBE1AA6575}" sibTransId="{988BB199-5B66-475B-9E53-5E31BC0D9B73}"/>
    <dgm:cxn modelId="{44EDAED6-0EFB-4750-8C67-6F0A0F38B013}" type="presOf" srcId="{64F73B2A-825A-4FF7-81D6-33A8691A90BF}" destId="{8E7529EC-9363-4C98-974B-F4C925A37F2B}" srcOrd="0" destOrd="1" presId="urn:microsoft.com/office/officeart/2005/8/layout/hProcess9"/>
    <dgm:cxn modelId="{BD2169FF-6443-4D1E-944F-B936579B0BB2}" type="presOf" srcId="{E9167B51-B7B4-48CF-B2C0-FA1C3A856706}" destId="{3BA3DD3C-6511-4261-B959-B5A96FB878BB}" srcOrd="0" destOrd="2" presId="urn:microsoft.com/office/officeart/2005/8/layout/hProcess9"/>
    <dgm:cxn modelId="{CCA9A294-C27F-41C0-8D1B-6553B32C68E0}" type="presOf" srcId="{B924C78F-6EC2-4845-9618-0FE0BE2D238D}" destId="{7855B715-B45F-4D90-B145-17D4712C60D7}" srcOrd="0" destOrd="1" presId="urn:microsoft.com/office/officeart/2005/8/layout/hProcess9"/>
    <dgm:cxn modelId="{CD514CFD-DC80-4FCF-9280-BE81CA6DE40F}" type="presParOf" srcId="{071632B3-D40F-4C17-BCF5-27E7DA60AC7A}" destId="{224D0C1A-0023-447F-A55A-C34CD3AB89A3}" srcOrd="0" destOrd="0" presId="urn:microsoft.com/office/officeart/2005/8/layout/hProcess9"/>
    <dgm:cxn modelId="{E481BAFC-E989-45D9-820C-EF0394EBF973}" type="presParOf" srcId="{071632B3-D40F-4C17-BCF5-27E7DA60AC7A}" destId="{48F49CC0-79C1-4013-95E0-3E629EB96786}" srcOrd="1" destOrd="0" presId="urn:microsoft.com/office/officeart/2005/8/layout/hProcess9"/>
    <dgm:cxn modelId="{3BEB5306-D148-47F0-9205-0F094BB42A2E}" type="presParOf" srcId="{48F49CC0-79C1-4013-95E0-3E629EB96786}" destId="{BC38DE7A-0B92-45E3-8033-E55AFB7EE203}" srcOrd="0" destOrd="0" presId="urn:microsoft.com/office/officeart/2005/8/layout/hProcess9"/>
    <dgm:cxn modelId="{2586DE52-E132-48B4-B6E2-040EBA20A86D}" type="presParOf" srcId="{48F49CC0-79C1-4013-95E0-3E629EB96786}" destId="{A476347E-DE7D-453D-83A0-56807D379422}" srcOrd="1" destOrd="0" presId="urn:microsoft.com/office/officeart/2005/8/layout/hProcess9"/>
    <dgm:cxn modelId="{3B21E208-DDC1-4706-9D6C-84A68FE428A6}" type="presParOf" srcId="{48F49CC0-79C1-4013-95E0-3E629EB96786}" destId="{1CE14919-AF6B-4D07-ADFB-B73206CA4D51}" srcOrd="2" destOrd="0" presId="urn:microsoft.com/office/officeart/2005/8/layout/hProcess9"/>
    <dgm:cxn modelId="{B8AEF8DA-A981-407D-882A-9C23538F1CE7}" type="presParOf" srcId="{48F49CC0-79C1-4013-95E0-3E629EB96786}" destId="{1ED274E4-1573-4C33-8F2A-CDC4A2DD9C1F}" srcOrd="3" destOrd="0" presId="urn:microsoft.com/office/officeart/2005/8/layout/hProcess9"/>
    <dgm:cxn modelId="{00F7A95A-CB91-4FF1-994F-592DD828A6B3}" type="presParOf" srcId="{48F49CC0-79C1-4013-95E0-3E629EB96786}" destId="{1AB0FD17-26DC-4361-AA14-3261828DBA66}" srcOrd="4" destOrd="0" presId="urn:microsoft.com/office/officeart/2005/8/layout/hProcess9"/>
    <dgm:cxn modelId="{50D0532D-004D-47EE-8748-BF0EFB25D2F5}" type="presParOf" srcId="{48F49CC0-79C1-4013-95E0-3E629EB96786}" destId="{33633896-66B7-47C9-AB81-ADEE46B4650C}" srcOrd="5" destOrd="0" presId="urn:microsoft.com/office/officeart/2005/8/layout/hProcess9"/>
    <dgm:cxn modelId="{368D6E73-A810-4B0B-8FAE-4FE4EE652CAF}" type="presParOf" srcId="{48F49CC0-79C1-4013-95E0-3E629EB96786}" destId="{3BA3DD3C-6511-4261-B959-B5A96FB878BB}" srcOrd="6" destOrd="0" presId="urn:microsoft.com/office/officeart/2005/8/layout/hProcess9"/>
    <dgm:cxn modelId="{1164ACEB-3799-42C2-805C-EA9AF6B1CA7A}" type="presParOf" srcId="{48F49CC0-79C1-4013-95E0-3E629EB96786}" destId="{1DBE4DCF-6577-4028-A3EE-08E5BD8CFA95}" srcOrd="7" destOrd="0" presId="urn:microsoft.com/office/officeart/2005/8/layout/hProcess9"/>
    <dgm:cxn modelId="{AE6C2AB9-1886-4A0F-8B31-86F8DCD720D4}" type="presParOf" srcId="{48F49CC0-79C1-4013-95E0-3E629EB96786}" destId="{8E7529EC-9363-4C98-974B-F4C925A37F2B}" srcOrd="8" destOrd="0" presId="urn:microsoft.com/office/officeart/2005/8/layout/hProcess9"/>
    <dgm:cxn modelId="{7FED54C3-2CA1-4405-8535-D05B1CFC25C0}" type="presParOf" srcId="{48F49CC0-79C1-4013-95E0-3E629EB96786}" destId="{6129D842-9751-4568-A2AC-39233766832A}" srcOrd="9" destOrd="0" presId="urn:microsoft.com/office/officeart/2005/8/layout/hProcess9"/>
    <dgm:cxn modelId="{026562AF-9C77-420D-A652-704BFDFEA31D}" type="presParOf" srcId="{48F49CC0-79C1-4013-95E0-3E629EB96786}" destId="{71A318C1-01BC-448F-BAB0-60258E2F5D79}" srcOrd="10" destOrd="0" presId="urn:microsoft.com/office/officeart/2005/8/layout/hProcess9"/>
    <dgm:cxn modelId="{5B0360A3-CC25-4BF5-9AFC-2BFECEAE5B47}" type="presParOf" srcId="{48F49CC0-79C1-4013-95E0-3E629EB96786}" destId="{3D89FDD5-A991-4885-97C4-B9C5EFFE305D}" srcOrd="11" destOrd="0" presId="urn:microsoft.com/office/officeart/2005/8/layout/hProcess9"/>
    <dgm:cxn modelId="{9C096D6A-0EA5-4E63-B570-738D38453210}" type="presParOf" srcId="{48F49CC0-79C1-4013-95E0-3E629EB96786}" destId="{3229AB86-A885-4D56-AD6D-2CD69B4E8CF0}" srcOrd="12" destOrd="0" presId="urn:microsoft.com/office/officeart/2005/8/layout/hProcess9"/>
    <dgm:cxn modelId="{402E1BC0-AB7E-483E-BB2E-57EF856B4A1A}" type="presParOf" srcId="{48F49CC0-79C1-4013-95E0-3E629EB96786}" destId="{FEB5A897-C88B-4CC4-A33E-B6F5AD5B9ABC}" srcOrd="13" destOrd="0" presId="urn:microsoft.com/office/officeart/2005/8/layout/hProcess9"/>
    <dgm:cxn modelId="{CB15D7CD-8158-4E64-9B8A-DC69A1792210}" type="presParOf" srcId="{48F49CC0-79C1-4013-95E0-3E629EB96786}" destId="{7855B715-B45F-4D90-B145-17D4712C60D7}"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70C745A-853D-4322-9297-EB6D009AA9A9}" type="datetime1">
              <a:rPr lang="fr-FR" altLang="fr-FR"/>
              <a:pPr>
                <a:defRPr/>
              </a:pPr>
              <a:t>11/07/2018</a:t>
            </a:fld>
            <a:endParaRPr lang="fr-FR" alt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EE894E2-9487-44EE-A979-E36DD2780185}" type="slidenum">
              <a:rPr lang="fr-FR" altLang="fr-FR"/>
              <a:pPr>
                <a:defRPr/>
              </a:pPr>
              <a:t>‹N°›</a:t>
            </a:fld>
            <a:endParaRPr lang="fr-FR" altLang="fr-FR"/>
          </a:p>
        </p:txBody>
      </p:sp>
    </p:spTree>
    <p:extLst>
      <p:ext uri="{BB962C8B-B14F-4D97-AF65-F5344CB8AC3E}">
        <p14:creationId xmlns:p14="http://schemas.microsoft.com/office/powerpoint/2010/main" val="11563497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7B5DF9A-9EA9-4D37-8877-E97C7418204A}" type="datetime1">
              <a:rPr lang="fr-FR" altLang="fr-FR"/>
              <a:pPr>
                <a:defRPr/>
              </a:pPr>
              <a:t>11/07/2018</a:t>
            </a:fld>
            <a:endParaRPr lang="fr-FR" alt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034F839-2F39-4C6D-B669-D6A17D095889}" type="slidenum">
              <a:rPr lang="fr-FR" altLang="fr-FR"/>
              <a:pPr>
                <a:defRPr/>
              </a:pPr>
              <a:t>‹N°›</a:t>
            </a:fld>
            <a:endParaRPr lang="fr-FR" altLang="fr-FR"/>
          </a:p>
        </p:txBody>
      </p:sp>
    </p:spTree>
    <p:extLst>
      <p:ext uri="{BB962C8B-B14F-4D97-AF65-F5344CB8AC3E}">
        <p14:creationId xmlns:p14="http://schemas.microsoft.com/office/powerpoint/2010/main" val="370599831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p>
        </p:txBody>
      </p:sp>
    </p:spTree>
    <p:extLst>
      <p:ext uri="{BB962C8B-B14F-4D97-AF65-F5344CB8AC3E}">
        <p14:creationId xmlns:p14="http://schemas.microsoft.com/office/powerpoint/2010/main" val="75443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p>
        </p:txBody>
      </p:sp>
    </p:spTree>
    <p:extLst>
      <p:ext uri="{BB962C8B-B14F-4D97-AF65-F5344CB8AC3E}">
        <p14:creationId xmlns:p14="http://schemas.microsoft.com/office/powerpoint/2010/main" val="213757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034F839-2F39-4C6D-B669-D6A17D095889}" type="slidenum">
              <a:rPr lang="fr-FR" altLang="fr-FR" smtClean="0"/>
              <a:pPr>
                <a:defRPr/>
              </a:pPr>
              <a:t>10</a:t>
            </a:fld>
            <a:endParaRPr lang="fr-FR" altLang="fr-FR"/>
          </a:p>
        </p:txBody>
      </p:sp>
    </p:spTree>
    <p:extLst>
      <p:ext uri="{BB962C8B-B14F-4D97-AF65-F5344CB8AC3E}">
        <p14:creationId xmlns:p14="http://schemas.microsoft.com/office/powerpoint/2010/main" val="1357242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1" descr="DGAFP-fo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6525"/>
            <a:ext cx="9072562"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descr="LA PALET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749675"/>
            <a:ext cx="413861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a:off x="457200" y="6356350"/>
            <a:ext cx="213360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457200" y="6700838"/>
            <a:ext cx="2133600" cy="1587"/>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1986410" y="1709845"/>
            <a:ext cx="7157590" cy="1300056"/>
          </a:xfrm>
          <a:prstGeom prst="rect">
            <a:avLst/>
          </a:prstGeom>
        </p:spPr>
        <p:txBody>
          <a:bodyPr/>
          <a:lstStyle>
            <a:lvl1pPr algn="l">
              <a:defRPr sz="3200" b="0" i="0">
                <a:latin typeface="Section-Bold"/>
                <a:cs typeface="Section-Bold"/>
              </a:defRPr>
            </a:lvl1pPr>
          </a:lstStyle>
          <a:p>
            <a:r>
              <a:rPr lang="fr-FR"/>
              <a:t>Modifiez le style du titre</a:t>
            </a:r>
            <a:endParaRPr lang="fr-FR" dirty="0"/>
          </a:p>
        </p:txBody>
      </p:sp>
      <p:sp>
        <p:nvSpPr>
          <p:cNvPr id="3" name="Sous-titre 2"/>
          <p:cNvSpPr>
            <a:spLocks noGrp="1"/>
          </p:cNvSpPr>
          <p:nvPr>
            <p:ph type="subTitle" idx="1"/>
          </p:nvPr>
        </p:nvSpPr>
        <p:spPr>
          <a:xfrm>
            <a:off x="1986410" y="3009900"/>
            <a:ext cx="5785990" cy="494926"/>
          </a:xfrm>
          <a:prstGeom prst="rect">
            <a:avLst/>
          </a:prstGeom>
        </p:spPr>
        <p:txBody>
          <a:bodyPr/>
          <a:lstStyle>
            <a:lvl1pPr marL="0" indent="0" algn="l">
              <a:buNone/>
              <a:defRPr sz="1600" b="0" i="0">
                <a:solidFill>
                  <a:schemeClr val="tx1"/>
                </a:solidFill>
                <a:latin typeface="Section-Medium"/>
                <a:cs typeface="Section-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19" name="Espace réservé du texte 2"/>
          <p:cNvSpPr>
            <a:spLocks noGrp="1"/>
          </p:cNvSpPr>
          <p:nvPr>
            <p:ph type="body" idx="10"/>
          </p:nvPr>
        </p:nvSpPr>
        <p:spPr>
          <a:xfrm>
            <a:off x="457200" y="6050607"/>
            <a:ext cx="2133600" cy="286401"/>
          </a:xfrm>
          <a:prstGeom prst="rect">
            <a:avLst/>
          </a:prstGeom>
        </p:spPr>
        <p:txBody>
          <a:bodyPr anchor="b"/>
          <a:lstStyle>
            <a:lvl1pPr marL="0" indent="0">
              <a:buNone/>
              <a:defRPr sz="1000" b="0" i="0">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Espace réservé du texte 2"/>
          <p:cNvSpPr>
            <a:spLocks noGrp="1"/>
          </p:cNvSpPr>
          <p:nvPr>
            <p:ph type="body" idx="11"/>
          </p:nvPr>
        </p:nvSpPr>
        <p:spPr>
          <a:xfrm>
            <a:off x="457200" y="6375807"/>
            <a:ext cx="2133600" cy="318293"/>
          </a:xfrm>
          <a:prstGeom prst="rect">
            <a:avLst/>
          </a:prstGeom>
        </p:spPr>
        <p:txBody>
          <a:bodyPr anchor="ctr"/>
          <a:lstStyle>
            <a:lvl1pPr marL="0" indent="0">
              <a:buNone/>
              <a:defRPr sz="1000" b="0" i="0">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Rectangle 9"/>
          <p:cNvSpPr>
            <a:spLocks noGrp="1" noChangeArrowheads="1"/>
          </p:cNvSpPr>
          <p:nvPr>
            <p:ph type="sldNum" sz="quarter" idx="12"/>
          </p:nvPr>
        </p:nvSpPr>
        <p:spPr/>
        <p:txBody>
          <a:bodyPr/>
          <a:lstStyle>
            <a:lvl1pPr defTabSz="914400">
              <a:defRPr/>
            </a:lvl1pPr>
          </a:lstStyle>
          <a:p>
            <a:pPr>
              <a:defRPr/>
            </a:pPr>
            <a:fld id="{D91C92E8-25DA-4435-AF7F-94D5D9FB3E4A}" type="slidenum">
              <a:rPr lang="fr-FR" altLang="fr-FR"/>
              <a:pPr>
                <a:defRPr/>
              </a:pPr>
              <a:t>‹N°›</a:t>
            </a:fld>
            <a:endParaRPr lang="fr-FR" altLang="fr-FR"/>
          </a:p>
        </p:txBody>
      </p:sp>
      <p:pic>
        <p:nvPicPr>
          <p:cNvPr id="1026" name="Picture 2" descr="I:\DGAFP-Logo240.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95242" y="5537607"/>
            <a:ext cx="2152650" cy="8382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6437" y="0"/>
            <a:ext cx="1424192" cy="847607"/>
          </a:xfrm>
          <a:prstGeom prst="rect">
            <a:avLst/>
          </a:prstGeom>
        </p:spPr>
      </p:pic>
      <p:sp>
        <p:nvSpPr>
          <p:cNvPr id="8" name="ZoneTexte 7"/>
          <p:cNvSpPr txBox="1"/>
          <p:nvPr userDrawn="1"/>
        </p:nvSpPr>
        <p:spPr>
          <a:xfrm>
            <a:off x="2539433" y="940526"/>
            <a:ext cx="4136572" cy="246221"/>
          </a:xfrm>
          <a:prstGeom prst="rect">
            <a:avLst/>
          </a:prstGeom>
          <a:noFill/>
        </p:spPr>
        <p:txBody>
          <a:bodyPr wrap="square" rtlCol="0">
            <a:spAutoFit/>
          </a:bodyPr>
          <a:lstStyle/>
          <a:p>
            <a:r>
              <a:rPr lang="fr-FR" sz="1000" dirty="0"/>
              <a:t>MINISTÈRE DE L’ACTION ET DES COMPTES PUBLICS</a:t>
            </a:r>
          </a:p>
        </p:txBody>
      </p:sp>
    </p:spTree>
    <p:extLst>
      <p:ext uri="{BB962C8B-B14F-4D97-AF65-F5344CB8AC3E}">
        <p14:creationId xmlns:p14="http://schemas.microsoft.com/office/powerpoint/2010/main" val="303092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10" name="Connecteur droit 9"/>
          <p:cNvCxnSpPr/>
          <p:nvPr/>
        </p:nvCxnSpPr>
        <p:spPr>
          <a:xfrm rot="10800000">
            <a:off x="0" y="6354763"/>
            <a:ext cx="7219950" cy="1587"/>
          </a:xfrm>
          <a:prstGeom prst="line">
            <a:avLst/>
          </a:prstGeom>
          <a:ln w="63500" cap="flat" cmpd="sng" algn="ctr">
            <a:solidFill>
              <a:srgbClr val="001D7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Image 2" descr="LA PALET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4638"/>
            <a:ext cx="8229600" cy="241122"/>
          </a:xfrm>
          <a:prstGeom prst="rect">
            <a:avLst/>
          </a:prstGeom>
          <a:solidFill>
            <a:srgbClr val="002892"/>
          </a:solidFill>
        </p:spPr>
        <p:txBody>
          <a:bodyPr anchor="ctr"/>
          <a:lstStyle>
            <a:lvl1pPr algn="l">
              <a:defRPr sz="1400" b="0" i="0">
                <a:solidFill>
                  <a:schemeClr val="bg1"/>
                </a:solidFill>
                <a:latin typeface="Section-Medium"/>
                <a:cs typeface="Section-Medium"/>
              </a:defRPr>
            </a:lvl1pPr>
          </a:lstStyle>
          <a:p>
            <a:r>
              <a:rPr lang="fr-FR"/>
              <a:t>Modifiez le style du titre</a:t>
            </a:r>
            <a:endParaRPr lang="fr-FR" dirty="0"/>
          </a:p>
        </p:txBody>
      </p:sp>
      <p:sp>
        <p:nvSpPr>
          <p:cNvPr id="3" name="Espace réservé du contenu 2"/>
          <p:cNvSpPr>
            <a:spLocks noGrp="1"/>
          </p:cNvSpPr>
          <p:nvPr>
            <p:ph idx="1"/>
          </p:nvPr>
        </p:nvSpPr>
        <p:spPr>
          <a:xfrm>
            <a:off x="457200" y="910167"/>
            <a:ext cx="8229600" cy="841022"/>
          </a:xfrm>
          <a:prstGeom prst="rect">
            <a:avLst/>
          </a:prstGeom>
        </p:spPr>
        <p:txBody>
          <a:bodyPr/>
          <a:lstStyle>
            <a:lvl1pPr>
              <a:buNone/>
              <a:defRPr sz="2000" b="0" i="0">
                <a:latin typeface="Section-Bold"/>
                <a:cs typeface="Section-Bold"/>
              </a:defRPr>
            </a:lvl1pPr>
            <a:lvl3pPr>
              <a:buNone/>
              <a:defRPr sz="1400" b="0" i="0">
                <a:latin typeface="Section-Medium"/>
                <a:cs typeface="Section-Medium"/>
              </a:defRPr>
            </a:lvl3pPr>
            <a:lvl4pPr>
              <a:buNone/>
              <a:defRPr sz="1400"/>
            </a:lvl4pPr>
            <a:lvl5pPr>
              <a:buNone/>
              <a:defRPr sz="1400"/>
            </a:lvl5pPr>
          </a:lstStyle>
          <a:p>
            <a:pPr lvl="0"/>
            <a:r>
              <a:rPr lang="fr-FR"/>
              <a:t>Modifiez les styles du texte du masque</a:t>
            </a:r>
          </a:p>
          <a:p>
            <a:pPr lvl="1"/>
            <a:r>
              <a:rPr lang="fr-FR"/>
              <a:t>Deuxième niveau</a:t>
            </a:r>
          </a:p>
        </p:txBody>
      </p:sp>
      <p:sp>
        <p:nvSpPr>
          <p:cNvPr id="15" name="Espace réservé du texte 2"/>
          <p:cNvSpPr>
            <a:spLocks noGrp="1"/>
          </p:cNvSpPr>
          <p:nvPr>
            <p:ph type="body" idx="10"/>
          </p:nvPr>
        </p:nvSpPr>
        <p:spPr>
          <a:xfrm>
            <a:off x="7436556" y="274639"/>
            <a:ext cx="1241338" cy="241122"/>
          </a:xfrm>
          <a:prstGeom prst="rect">
            <a:avLst/>
          </a:prstGeom>
          <a:noFill/>
        </p:spPr>
        <p:txBody>
          <a:bodyPr anchor="b"/>
          <a:lstStyle>
            <a:lvl1pPr marL="0" indent="0" algn="r">
              <a:buNone/>
              <a:defRPr sz="1000" b="0" i="0">
                <a:ln>
                  <a:noFill/>
                </a:ln>
                <a:solidFill>
                  <a:schemeClr val="bg1"/>
                </a:solidFill>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Espace réservé pour une image  2"/>
          <p:cNvSpPr>
            <a:spLocks noGrp="1"/>
          </p:cNvSpPr>
          <p:nvPr>
            <p:ph type="pic" idx="12"/>
          </p:nvPr>
        </p:nvSpPr>
        <p:spPr>
          <a:xfrm>
            <a:off x="457200" y="3668890"/>
            <a:ext cx="3578578" cy="2057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21" name="Espace réservé du texte 3"/>
          <p:cNvSpPr>
            <a:spLocks noGrp="1"/>
          </p:cNvSpPr>
          <p:nvPr>
            <p:ph type="body" sz="half" idx="2"/>
          </p:nvPr>
        </p:nvSpPr>
        <p:spPr>
          <a:xfrm>
            <a:off x="4212168" y="3986389"/>
            <a:ext cx="4465726" cy="1739901"/>
          </a:xfrm>
          <a:prstGeom prst="rect">
            <a:avLst/>
          </a:prstGeom>
        </p:spPr>
        <p:txBody>
          <a:bodyPr anchor="t"/>
          <a:lstStyle>
            <a:lvl1pPr marL="0" indent="0">
              <a:buNone/>
              <a:defRPr sz="1200" b="0" i="0">
                <a:latin typeface="Section-Medium"/>
                <a:cs typeface="Section-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Espace réservé du texte 3"/>
          <p:cNvSpPr>
            <a:spLocks noGrp="1"/>
          </p:cNvSpPr>
          <p:nvPr>
            <p:ph type="body" sz="half" idx="13"/>
          </p:nvPr>
        </p:nvSpPr>
        <p:spPr>
          <a:xfrm>
            <a:off x="2603500" y="1855611"/>
            <a:ext cx="6074393" cy="1686278"/>
          </a:xfrm>
          <a:prstGeom prst="rect">
            <a:avLst/>
          </a:prstGeom>
        </p:spPr>
        <p:txBody>
          <a:bodyPr/>
          <a:lstStyle>
            <a:lvl1pPr marL="0" indent="0">
              <a:buNone/>
              <a:defRPr sz="1200" b="0" i="0">
                <a:latin typeface="Section-Medium"/>
                <a:cs typeface="Section-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4" name="Espace réservé du texte 2"/>
          <p:cNvSpPr>
            <a:spLocks noGrp="1"/>
          </p:cNvSpPr>
          <p:nvPr>
            <p:ph type="body" idx="14"/>
          </p:nvPr>
        </p:nvSpPr>
        <p:spPr>
          <a:xfrm>
            <a:off x="4212167" y="3668889"/>
            <a:ext cx="4474633" cy="317499"/>
          </a:xfrm>
          <a:prstGeom prst="rect">
            <a:avLst/>
          </a:prstGeom>
        </p:spPr>
        <p:txBody>
          <a:bodyPr anchor="t"/>
          <a:lstStyle>
            <a:lvl1pPr marL="0" indent="0">
              <a:buNone/>
              <a:defRPr sz="1200" b="0" i="0" cap="all">
                <a:solidFill>
                  <a:srgbClr val="001D72"/>
                </a:solidFill>
                <a:latin typeface="Section-Bold"/>
                <a:cs typeface="Section-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5" name="Espace réservé du texte 2"/>
          <p:cNvSpPr>
            <a:spLocks noGrp="1"/>
          </p:cNvSpPr>
          <p:nvPr>
            <p:ph type="body" idx="15"/>
          </p:nvPr>
        </p:nvSpPr>
        <p:spPr>
          <a:xfrm>
            <a:off x="457201" y="6450615"/>
            <a:ext cx="6506632" cy="199318"/>
          </a:xfrm>
          <a:prstGeom prst="rect">
            <a:avLst/>
          </a:prstGeom>
        </p:spPr>
        <p:txBody>
          <a:bodyPr anchor="b"/>
          <a:lstStyle>
            <a:lvl1pPr marL="0" indent="0">
              <a:buNone/>
              <a:defRPr sz="1000" b="0" i="0">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3" name="Rectangle 12"/>
          <p:cNvSpPr>
            <a:spLocks noGrp="1" noChangeArrowheads="1"/>
          </p:cNvSpPr>
          <p:nvPr>
            <p:ph type="sldNum" sz="quarter" idx="16"/>
          </p:nvPr>
        </p:nvSpPr>
        <p:spPr/>
        <p:txBody>
          <a:bodyPr/>
          <a:lstStyle>
            <a:lvl1pPr>
              <a:defRPr/>
            </a:lvl1pPr>
          </a:lstStyle>
          <a:p>
            <a:pPr>
              <a:defRPr/>
            </a:pPr>
            <a:fld id="{A148F07E-8F1C-4B9C-8B65-D9F47AC0A6FD}" type="slidenum">
              <a:rPr lang="fr-FR" altLang="fr-FR"/>
              <a:pPr>
                <a:defRPr/>
              </a:pPr>
              <a:t>‹N°›</a:t>
            </a:fld>
            <a:endParaRPr lang="fr-FR" altLang="fr-FR"/>
          </a:p>
        </p:txBody>
      </p:sp>
      <p:pic>
        <p:nvPicPr>
          <p:cNvPr id="2050" name="Picture 2" descr="I:\DGAFP-Logo240.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0428" y="6247847"/>
            <a:ext cx="1041490" cy="40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571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4"/>
          </p:nvPr>
        </p:nvSpPr>
        <p:spPr bwMode="auto">
          <a:xfrm>
            <a:off x="2249488" y="6400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5E7815D6-A2D2-4C28-843E-5FCC20420770}"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defTabSz="457200" rtl="0" eaLnBrk="1" fontAlgn="base" hangingPunct="1">
        <a:spcBef>
          <a:spcPct val="0"/>
        </a:spcBef>
        <a:spcAft>
          <a:spcPct val="0"/>
        </a:spcAft>
        <a:defRPr sz="4400" kern="1200">
          <a:solidFill>
            <a:schemeClr val="tx1"/>
          </a:solidFill>
          <a:latin typeface="Arial" pitchFamily="34" charset="0"/>
          <a:ea typeface="+mj-ea"/>
          <a:cs typeface="+mj-cs"/>
        </a:defRPr>
      </a:lvl1pPr>
      <a:lvl2pPr algn="ctr" defTabSz="457200" rtl="0" eaLnBrk="1" fontAlgn="base" hangingPunct="1">
        <a:spcBef>
          <a:spcPct val="0"/>
        </a:spcBef>
        <a:spcAft>
          <a:spcPct val="0"/>
        </a:spcAft>
        <a:defRPr sz="4400">
          <a:solidFill>
            <a:schemeClr val="tx1"/>
          </a:solidFill>
          <a:latin typeface="Arial" pitchFamily="34"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pitchFamily="34"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pitchFamily="34"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pitchFamily="34"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umento.alize.finances.rie.gouv.fr/share/s/1BgMHUTpTl6A9iHFrP9vww" TargetMode="External"/><Relationship Id="rId2" Type="http://schemas.openxmlformats.org/officeDocument/2006/relationships/hyperlink" Target="https://www.gathering-tools.com/wp-content/uploads/Answer/2018/SetupAnswer.ex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re 1"/>
          <p:cNvSpPr>
            <a:spLocks noGrp="1"/>
          </p:cNvSpPr>
          <p:nvPr>
            <p:ph type="ctrTitle"/>
          </p:nvPr>
        </p:nvSpPr>
        <p:spPr bwMode="auto">
          <a:xfrm>
            <a:off x="1985963" y="1709738"/>
            <a:ext cx="7158037" cy="1300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dirty="0">
                <a:ea typeface="Section-Bold"/>
              </a:rPr>
              <a:t>Elections professionnelles 2018</a:t>
            </a:r>
            <a:br>
              <a:rPr lang="fr-FR" altLang="fr-FR" dirty="0">
                <a:ea typeface="Section-Bold"/>
              </a:rPr>
            </a:br>
            <a:r>
              <a:rPr lang="fr-FR" altLang="fr-FR" sz="2800" i="1" dirty="0" smtClean="0">
                <a:ea typeface="Section-Bold"/>
              </a:rPr>
              <a:t>Groupe de travail avec les organisations syndicales </a:t>
            </a:r>
            <a:endParaRPr lang="fr-FR" altLang="fr-FR" sz="2800" i="1" dirty="0">
              <a:ea typeface="Section-Bold"/>
            </a:endParaRPr>
          </a:p>
        </p:txBody>
      </p:sp>
      <p:sp>
        <p:nvSpPr>
          <p:cNvPr id="4100" name="Sous-titre 2"/>
          <p:cNvSpPr>
            <a:spLocks noGrp="1"/>
          </p:cNvSpPr>
          <p:nvPr>
            <p:ph type="subTitle" idx="1"/>
          </p:nvPr>
        </p:nvSpPr>
        <p:spPr bwMode="auto">
          <a:xfrm>
            <a:off x="1985963" y="3009900"/>
            <a:ext cx="5786437" cy="49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dirty="0" smtClean="0">
                <a:ea typeface="Section-Medium"/>
              </a:rPr>
              <a:t>Mercredi 11 juillet 2018</a:t>
            </a:r>
            <a:endParaRPr lang="fr-FR" altLang="fr-FR" dirty="0">
              <a:ea typeface="Section-Medium"/>
            </a:endParaRPr>
          </a:p>
        </p:txBody>
      </p:sp>
      <p:sp>
        <p:nvSpPr>
          <p:cNvPr id="3" name="ZoneTexte 2"/>
          <p:cNvSpPr txBox="1"/>
          <p:nvPr/>
        </p:nvSpPr>
        <p:spPr>
          <a:xfrm>
            <a:off x="436880" y="6334779"/>
            <a:ext cx="2397760" cy="400110"/>
          </a:xfrm>
          <a:prstGeom prst="rect">
            <a:avLst/>
          </a:prstGeom>
          <a:noFill/>
        </p:spPr>
        <p:txBody>
          <a:bodyPr wrap="square" rtlCol="0">
            <a:spAutoFit/>
          </a:bodyPr>
          <a:lstStyle/>
          <a:p>
            <a:r>
              <a:rPr lang="fr-FR" sz="1000" dirty="0" smtClean="0"/>
              <a:t>Bureau du statut général, de la diffusion du droit et du dialogue social</a:t>
            </a:r>
            <a:endParaRPr lang="fr-FR"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Elections professionnelles 2018 : </a:t>
            </a:r>
            <a:r>
              <a:rPr lang="fr-FR" dirty="0" smtClean="0"/>
              <a:t>textes à prendre</a:t>
            </a:r>
            <a:endParaRPr lang="fr-FR" dirty="0"/>
          </a:p>
        </p:txBody>
      </p:sp>
      <p:sp>
        <p:nvSpPr>
          <p:cNvPr id="3" name="Espace réservé du contenu 2"/>
          <p:cNvSpPr>
            <a:spLocks noGrp="1"/>
          </p:cNvSpPr>
          <p:nvPr>
            <p:ph idx="1"/>
          </p:nvPr>
        </p:nvSpPr>
        <p:spPr>
          <a:xfrm>
            <a:off x="457200" y="683581"/>
            <a:ext cx="8229600" cy="5628442"/>
          </a:xfrm>
        </p:spPr>
        <p:txBody>
          <a:bodyPr/>
          <a:lstStyle/>
          <a:p>
            <a:pPr algn="just"/>
            <a:endParaRPr lang="fr-FR" altLang="fr-FR" sz="1400" dirty="0" smtClean="0">
              <a:latin typeface="Arial Unicode MS" pitchFamily="34" charset="-128"/>
              <a:ea typeface="Arial Unicode MS" pitchFamily="34" charset="-128"/>
              <a:cs typeface="Arial Unicode MS" pitchFamily="34" charset="-128"/>
            </a:endParaRPr>
          </a:p>
          <a:p>
            <a:pPr algn="just"/>
            <a:r>
              <a:rPr lang="fr-FR" altLang="fr-FR" sz="1400" dirty="0" smtClean="0">
                <a:latin typeface="Arial Unicode MS" pitchFamily="34" charset="-128"/>
                <a:ea typeface="Arial Unicode MS" pitchFamily="34" charset="-128"/>
                <a:cs typeface="Arial Unicode MS" pitchFamily="34" charset="-128"/>
              </a:rPr>
              <a:t>➣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Décret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n°2018-579 du 4 juillet 2018 modifiant le décret n°2011-1063 du 7 septembre 2011 relatif aux comités techniques  de La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Poste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et le décret n°94-130 du 11 février 1994 relatif aux commissions administratives paritaires de La Poste</a:t>
            </a:r>
            <a:r>
              <a:rPr lang="fr-FR" sz="1400" b="1"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algn="just"/>
            <a:endParaRPr lang="fr-FR" altLang="fr-FR" sz="1400" dirty="0" smtClean="0">
              <a:latin typeface="Arial Unicode MS" pitchFamily="34" charset="-128"/>
              <a:ea typeface="Arial Unicode MS" pitchFamily="34" charset="-128"/>
              <a:cs typeface="Arial Unicode MS" pitchFamily="34" charset="-128"/>
            </a:endParaRPr>
          </a:p>
          <a:p>
            <a:pPr algn="just"/>
            <a:r>
              <a:rPr lang="fr-FR" altLang="fr-FR" sz="1400" dirty="0" smtClean="0">
                <a:latin typeface="Arial Unicode MS" pitchFamily="34" charset="-128"/>
                <a:ea typeface="Arial Unicode MS" pitchFamily="34" charset="-128"/>
                <a:cs typeface="Arial Unicode MS" pitchFamily="34" charset="-128"/>
              </a:rPr>
              <a:t>➣ </a:t>
            </a:r>
            <a:r>
              <a:rPr lang="fr-FR" altLang="fr-FR" sz="1400" dirty="0">
                <a:latin typeface="Arial Unicode MS" pitchFamily="34" charset="-128"/>
                <a:ea typeface="Arial Unicode MS" pitchFamily="34" charset="-128"/>
                <a:cs typeface="Arial Unicode MS" pitchFamily="34" charset="-128"/>
              </a:rPr>
              <a:t>Décret relatif aux commissions administratives paritaires de certains personnels </a:t>
            </a:r>
            <a:r>
              <a:rPr lang="fr-FR" altLang="fr-FR" sz="1400" dirty="0" smtClean="0">
                <a:latin typeface="Arial Unicode MS" pitchFamily="34" charset="-128"/>
                <a:ea typeface="Arial Unicode MS" pitchFamily="34" charset="-128"/>
                <a:cs typeface="Arial Unicode MS" pitchFamily="34" charset="-128"/>
              </a:rPr>
              <a:t>enseignants relevant </a:t>
            </a:r>
            <a:r>
              <a:rPr lang="fr-FR" altLang="fr-FR" sz="1400" dirty="0">
                <a:latin typeface="Arial Unicode MS" pitchFamily="34" charset="-128"/>
                <a:ea typeface="Arial Unicode MS" pitchFamily="34" charset="-128"/>
                <a:cs typeface="Arial Unicode MS" pitchFamily="34" charset="-128"/>
              </a:rPr>
              <a:t>du ministère chargé de l’éducation nationale : </a:t>
            </a:r>
            <a:r>
              <a:rPr lang="fr-FR" altLang="fr-FR" sz="1400" b="1" i="1" dirty="0" smtClean="0">
                <a:latin typeface="Arial Unicode MS" pitchFamily="34" charset="-128"/>
                <a:ea typeface="Arial Unicode MS" pitchFamily="34" charset="-128"/>
                <a:cs typeface="Arial Unicode MS" pitchFamily="34" charset="-128"/>
              </a:rPr>
              <a:t>examiné en section </a:t>
            </a:r>
            <a:r>
              <a:rPr lang="fr-FR" altLang="fr-FR" sz="1400" b="1" i="1" dirty="0">
                <a:latin typeface="Arial Unicode MS" pitchFamily="34" charset="-128"/>
                <a:ea typeface="Arial Unicode MS" pitchFamily="34" charset="-128"/>
                <a:cs typeface="Arial Unicode MS" pitchFamily="34" charset="-128"/>
              </a:rPr>
              <a:t>de l’administration du </a:t>
            </a:r>
            <a:r>
              <a:rPr lang="fr-FR" altLang="fr-FR" sz="1400" b="1" i="1" dirty="0" smtClean="0">
                <a:latin typeface="Arial Unicode MS" pitchFamily="34" charset="-128"/>
                <a:ea typeface="Arial Unicode MS" pitchFamily="34" charset="-128"/>
                <a:cs typeface="Arial Unicode MS" pitchFamily="34" charset="-128"/>
              </a:rPr>
              <a:t> Conseil </a:t>
            </a:r>
            <a:r>
              <a:rPr lang="fr-FR" altLang="fr-FR" sz="1400" b="1" i="1" dirty="0">
                <a:latin typeface="Arial Unicode MS" pitchFamily="34" charset="-128"/>
                <a:ea typeface="Arial Unicode MS" pitchFamily="34" charset="-128"/>
                <a:cs typeface="Arial Unicode MS" pitchFamily="34" charset="-128"/>
              </a:rPr>
              <a:t>d’Etat le 10 juillet </a:t>
            </a:r>
            <a:r>
              <a:rPr lang="fr-FR" altLang="fr-FR" sz="1400" b="1" i="1" dirty="0" smtClean="0">
                <a:latin typeface="Arial Unicode MS" pitchFamily="34" charset="-128"/>
                <a:ea typeface="Arial Unicode MS" pitchFamily="34" charset="-128"/>
                <a:cs typeface="Arial Unicode MS" pitchFamily="34" charset="-128"/>
              </a:rPr>
              <a:t>2018 </a:t>
            </a:r>
            <a:r>
              <a:rPr lang="fr-FR" altLang="fr-FR" sz="1400" i="1" dirty="0" smtClean="0">
                <a:latin typeface="Arial Unicode MS" pitchFamily="34" charset="-128"/>
                <a:ea typeface="Arial Unicode MS" pitchFamily="34" charset="-128"/>
                <a:cs typeface="Arial Unicode MS" pitchFamily="34" charset="-128"/>
              </a:rPr>
              <a:t>;</a:t>
            </a:r>
          </a:p>
          <a:p>
            <a:pPr algn="just"/>
            <a:endParaRPr lang="fr-FR" altLang="fr-FR" sz="1400" i="1" dirty="0">
              <a:latin typeface="Arial Unicode MS" pitchFamily="34" charset="-128"/>
              <a:ea typeface="Arial Unicode MS" pitchFamily="34" charset="-128"/>
              <a:cs typeface="Arial Unicode MS" pitchFamily="34" charset="-128"/>
            </a:endParaRPr>
          </a:p>
          <a:p>
            <a:pPr algn="just"/>
            <a:r>
              <a:rPr lang="fr-FR" altLang="fr-FR" sz="1600" dirty="0">
                <a:latin typeface="Arial Unicode MS" pitchFamily="34" charset="-128"/>
                <a:ea typeface="Arial Unicode MS" pitchFamily="34" charset="-128"/>
                <a:cs typeface="Arial Unicode MS" pitchFamily="34" charset="-128"/>
              </a:rPr>
              <a:t>➣ </a:t>
            </a:r>
            <a:r>
              <a:rPr lang="fr-FR" altLang="fr-FR" sz="1400" dirty="0">
                <a:latin typeface="Arial Unicode MS" pitchFamily="34" charset="-128"/>
                <a:ea typeface="Arial Unicode MS" pitchFamily="34" charset="-128"/>
                <a:cs typeface="Arial Unicode MS" pitchFamily="34" charset="-128"/>
              </a:rPr>
              <a:t>Décret modifiant le décret n°82-451 du 28 mai 1982 relatif aux commissions administratives </a:t>
            </a:r>
            <a:r>
              <a:rPr lang="fr-FR" altLang="fr-FR" sz="1400" dirty="0" smtClean="0">
                <a:latin typeface="Arial Unicode MS" pitchFamily="34" charset="-128"/>
                <a:ea typeface="Arial Unicode MS" pitchFamily="34" charset="-128"/>
                <a:cs typeface="Arial Unicode MS" pitchFamily="34" charset="-128"/>
              </a:rPr>
              <a:t> paritaires </a:t>
            </a:r>
            <a:r>
              <a:rPr lang="fr-FR" altLang="fr-FR" sz="1400" dirty="0">
                <a:latin typeface="Arial Unicode MS" pitchFamily="34" charset="-128"/>
                <a:ea typeface="Arial Unicode MS" pitchFamily="34" charset="-128"/>
                <a:cs typeface="Arial Unicode MS" pitchFamily="34" charset="-128"/>
              </a:rPr>
              <a:t>: décret « grades à vide » </a:t>
            </a:r>
            <a:r>
              <a:rPr lang="fr-FR" altLang="fr-FR" sz="1400" b="1" i="1" dirty="0" smtClean="0">
                <a:latin typeface="Arial Unicode MS" pitchFamily="34" charset="-128"/>
                <a:ea typeface="Arial Unicode MS" pitchFamily="34" charset="-128"/>
                <a:cs typeface="Arial Unicode MS" pitchFamily="34" charset="-128"/>
              </a:rPr>
              <a:t>examiné en </a:t>
            </a:r>
            <a:r>
              <a:rPr lang="fr-FR" altLang="fr-FR" sz="1400" b="1" i="1" dirty="0">
                <a:latin typeface="Arial Unicode MS" pitchFamily="34" charset="-128"/>
                <a:ea typeface="Arial Unicode MS" pitchFamily="34" charset="-128"/>
                <a:cs typeface="Arial Unicode MS" pitchFamily="34" charset="-128"/>
              </a:rPr>
              <a:t>section de l’administration du </a:t>
            </a:r>
            <a:r>
              <a:rPr lang="fr-FR" altLang="fr-FR" sz="1400" b="1" i="1" dirty="0" smtClean="0">
                <a:latin typeface="Arial Unicode MS" pitchFamily="34" charset="-128"/>
                <a:ea typeface="Arial Unicode MS" pitchFamily="34" charset="-128"/>
                <a:cs typeface="Arial Unicode MS" pitchFamily="34" charset="-128"/>
              </a:rPr>
              <a:t>Conseil </a:t>
            </a:r>
            <a:r>
              <a:rPr lang="fr-FR" altLang="fr-FR" sz="1400" b="1" i="1" dirty="0">
                <a:latin typeface="Arial Unicode MS" pitchFamily="34" charset="-128"/>
                <a:ea typeface="Arial Unicode MS" pitchFamily="34" charset="-128"/>
                <a:cs typeface="Arial Unicode MS" pitchFamily="34" charset="-128"/>
              </a:rPr>
              <a:t>d’Etat  le 10  </a:t>
            </a:r>
            <a:r>
              <a:rPr lang="fr-FR" altLang="fr-FR" sz="1400" b="1" i="1" dirty="0" smtClean="0">
                <a:latin typeface="Arial Unicode MS" pitchFamily="34" charset="-128"/>
                <a:ea typeface="Arial Unicode MS" pitchFamily="34" charset="-128"/>
                <a:cs typeface="Arial Unicode MS" pitchFamily="34" charset="-128"/>
              </a:rPr>
              <a:t>juillet </a:t>
            </a:r>
            <a:r>
              <a:rPr lang="fr-FR" altLang="fr-FR" sz="1400" b="1" i="1" dirty="0">
                <a:latin typeface="Arial Unicode MS" pitchFamily="34" charset="-128"/>
                <a:ea typeface="Arial Unicode MS" pitchFamily="34" charset="-128"/>
                <a:cs typeface="Arial Unicode MS" pitchFamily="34" charset="-128"/>
              </a:rPr>
              <a:t>2018</a:t>
            </a:r>
            <a:r>
              <a:rPr lang="fr-FR" altLang="fr-FR" sz="1400" i="1" dirty="0">
                <a:latin typeface="Arial Unicode MS" pitchFamily="34" charset="-128"/>
                <a:ea typeface="Arial Unicode MS" pitchFamily="34" charset="-128"/>
                <a:cs typeface="Arial Unicode MS" pitchFamily="34" charset="-128"/>
              </a:rPr>
              <a:t> </a:t>
            </a:r>
            <a:endParaRPr lang="fr-FR" altLang="fr-FR" sz="1400" i="1" dirty="0" smtClean="0">
              <a:latin typeface="Arial Unicode MS" pitchFamily="34" charset="-128"/>
              <a:ea typeface="Arial Unicode MS" pitchFamily="34" charset="-128"/>
              <a:cs typeface="Arial Unicode MS" pitchFamily="34" charset="-128"/>
            </a:endParaRPr>
          </a:p>
          <a:p>
            <a:pPr algn="just"/>
            <a:r>
              <a:rPr lang="fr-FR" altLang="fr-FR" sz="1400" i="1" dirty="0" smtClean="0">
                <a:latin typeface="Arial Unicode MS" pitchFamily="34" charset="-128"/>
                <a:ea typeface="Arial Unicode MS" pitchFamily="34" charset="-128"/>
                <a:cs typeface="Arial Unicode MS" pitchFamily="34" charset="-128"/>
              </a:rPr>
              <a:t>	</a:t>
            </a:r>
            <a:r>
              <a:rPr lang="fr-FR" altLang="fr-FR" sz="1400" u="sng" dirty="0" smtClean="0">
                <a:latin typeface="Arial Unicode MS" pitchFamily="34" charset="-128"/>
                <a:ea typeface="Arial Unicode MS" pitchFamily="34" charset="-128"/>
                <a:cs typeface="Arial Unicode MS" pitchFamily="34" charset="-128"/>
              </a:rPr>
              <a:t>=&gt; Sont notamment concernés l’Agriculture, le MEN et le MESRI. </a:t>
            </a:r>
          </a:p>
          <a:p>
            <a:pPr algn="just"/>
            <a:endParaRPr lang="fr-FR" altLang="fr-FR" sz="1400" u="sng" dirty="0">
              <a:latin typeface="Arial Unicode MS" pitchFamily="34" charset="-128"/>
              <a:ea typeface="Arial Unicode MS" pitchFamily="34" charset="-128"/>
              <a:cs typeface="Arial Unicode MS" pitchFamily="34" charset="-128"/>
            </a:endParaRPr>
          </a:p>
          <a:p>
            <a:pPr algn="just"/>
            <a:r>
              <a:rPr lang="fr-FR" altLang="fr-FR" sz="1400" dirty="0" smtClean="0">
                <a:latin typeface="Arial Unicode MS" pitchFamily="34" charset="-128"/>
                <a:ea typeface="Arial Unicode MS" pitchFamily="34" charset="-128"/>
                <a:cs typeface="Arial Unicode MS" pitchFamily="34" charset="-128"/>
              </a:rPr>
              <a:t>➣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Décret relatif aux CHSCT au sein du ministère de la justice : </a:t>
            </a:r>
            <a:r>
              <a:rPr lang="fr-FR" sz="1400" b="1" i="1" dirty="0">
                <a:latin typeface="Arial Unicode MS" panose="020B0604020202020204" pitchFamily="34" charset="-128"/>
                <a:ea typeface="Arial Unicode MS" panose="020B0604020202020204" pitchFamily="34" charset="-128"/>
                <a:cs typeface="Arial Unicode MS" panose="020B0604020202020204" pitchFamily="34" charset="-128"/>
              </a:rPr>
              <a:t>en cours de </a:t>
            </a:r>
            <a:r>
              <a:rPr lang="fr-FR" sz="1400" b="1" i="1" dirty="0" smtClean="0">
                <a:latin typeface="Arial Unicode MS" panose="020B0604020202020204" pitchFamily="34" charset="-128"/>
                <a:ea typeface="Arial Unicode MS" panose="020B0604020202020204" pitchFamily="34" charset="-128"/>
                <a:cs typeface="Arial Unicode MS" panose="020B0604020202020204" pitchFamily="34" charset="-128"/>
              </a:rPr>
              <a:t>transmission au Conseil </a:t>
            </a:r>
          </a:p>
          <a:p>
            <a:pPr marL="263525" indent="-263525" algn="just"/>
            <a:r>
              <a:rPr lang="fr-FR" sz="14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d’Etat</a:t>
            </a:r>
            <a:r>
              <a:rPr lang="fr-FR"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263525" indent="-263525" algn="just"/>
            <a:r>
              <a:rPr lang="fr-FR"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L’objet de ces décrets est :</a:t>
            </a:r>
          </a:p>
          <a:p>
            <a:pPr marL="0" indent="0" algn="just"/>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 de maintenir les instances existantes suite à la nouvelle composition gouvernementale (Education</a:t>
            </a:r>
          </a:p>
          <a:p>
            <a:pPr marL="0" indent="0" algn="just"/>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nationale – Enseignement supérieur  et recherche – Secteur jeunesse et sports)</a:t>
            </a:r>
          </a:p>
          <a:p>
            <a:pPr marL="0" indent="0" algn="just"/>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 de définir pour ces mêmes ministères l’organisation pérenne des instances suite à la nouvelle composition gouvernementale</a:t>
            </a:r>
          </a:p>
          <a:p>
            <a:pPr marL="0" indent="0" algn="just"/>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 d’adapter les règles de représentation femmes/hommes (La Poste- Orange)  </a:t>
            </a:r>
          </a:p>
          <a:p>
            <a:pPr marL="0" indent="0" algn="just"/>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 d’assurer la représentation des magistrats au sein des CHSCT du ministère de la justice  </a:t>
            </a: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fr-FR" altLang="fr-FR" sz="1600" dirty="0" smtClean="0">
                <a:latin typeface="Arial Unicode MS" pitchFamily="34" charset="-128"/>
                <a:ea typeface="Arial Unicode MS" pitchFamily="34" charset="-128"/>
                <a:cs typeface="Arial Unicode MS" pitchFamily="34" charset="-128"/>
              </a:rPr>
              <a:t> </a:t>
            </a:r>
            <a:endPar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fr-FR" altLang="fr-FR" sz="1600" dirty="0">
              <a:sym typeface="Wingdings" pitchFamily="2" charset="2"/>
            </a:endParaRPr>
          </a:p>
          <a:p>
            <a:pPr defTabSz="914400"/>
            <a:endParaRPr lang="fr-FR" altLang="fr-FR" sz="1600" dirty="0">
              <a:sym typeface="Wingdings" pitchFamily="2" charset="2"/>
            </a:endParaRPr>
          </a:p>
          <a:p>
            <a:pPr defTabSz="914400"/>
            <a:endParaRPr lang="fr-FR" altLang="fr-FR" sz="1600" dirty="0">
              <a:sym typeface="Wingdings" pitchFamily="2" charset="2"/>
            </a:endParaRPr>
          </a:p>
          <a:p>
            <a:pPr>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defTabSz="914400"/>
            <a:endParaRPr lang="fr-FR" altLang="fr-FR" sz="1600" dirty="0">
              <a:latin typeface="Arial Unicode MS" pitchFamily="34" charset="-128"/>
              <a:ea typeface="Arial Unicode MS" pitchFamily="34" charset="-128"/>
              <a:cs typeface="Arial Unicode MS" pitchFamily="34" charset="-128"/>
              <a:sym typeface="Wingdings" pitchFamily="2" charset="2"/>
            </a:endParaRPr>
          </a:p>
          <a:p>
            <a:pPr defTabSz="914400"/>
            <a:endParaRPr lang="fr-FR" altLang="fr-FR" sz="1800" dirty="0">
              <a:latin typeface="Arial Unicode MS" pitchFamily="34" charset="-128"/>
              <a:ea typeface="Arial Unicode MS" pitchFamily="34" charset="-128"/>
              <a:cs typeface="Arial Unicode MS" pitchFamily="34" charset="-128"/>
              <a:sym typeface="Wingdings" pitchFamily="2" charset="2"/>
            </a:endParaRPr>
          </a:p>
        </p:txBody>
      </p:sp>
      <p:sp>
        <p:nvSpPr>
          <p:cNvPr id="4" name="Espace réservé du texte 3"/>
          <p:cNvSpPr>
            <a:spLocks noGrp="1"/>
          </p:cNvSpPr>
          <p:nvPr>
            <p:ph type="body" idx="10"/>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10</a:t>
            </a:fld>
            <a:endParaRPr lang="fr-FR" altLang="fr-FR" dirty="0"/>
          </a:p>
        </p:txBody>
      </p:sp>
    </p:spTree>
    <p:extLst>
      <p:ext uri="{BB962C8B-B14F-4D97-AF65-F5344CB8AC3E}">
        <p14:creationId xmlns:p14="http://schemas.microsoft.com/office/powerpoint/2010/main" val="3420965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Elections professionnelles 2018 : </a:t>
            </a:r>
            <a:r>
              <a:rPr lang="fr-FR" dirty="0" smtClean="0"/>
              <a:t>textes </a:t>
            </a:r>
            <a:r>
              <a:rPr lang="fr-FR" dirty="0" smtClean="0"/>
              <a:t>à prendre</a:t>
            </a:r>
            <a:endParaRPr lang="fr-FR" dirty="0"/>
          </a:p>
        </p:txBody>
      </p:sp>
      <p:sp>
        <p:nvSpPr>
          <p:cNvPr id="3" name="Espace réservé du contenu 2"/>
          <p:cNvSpPr>
            <a:spLocks noGrp="1"/>
          </p:cNvSpPr>
          <p:nvPr>
            <p:ph idx="1"/>
          </p:nvPr>
        </p:nvSpPr>
        <p:spPr>
          <a:xfrm>
            <a:off x="457200" y="692458"/>
            <a:ext cx="8229600" cy="5459625"/>
          </a:xfrm>
        </p:spPr>
        <p:txBody>
          <a:bodyPr/>
          <a:lstStyle/>
          <a:p>
            <a:pPr algn="just"/>
            <a:r>
              <a:rPr lang="fr-FR"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2/ </a:t>
            </a:r>
            <a:r>
              <a:rPr lang="fr-FR" sz="18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Décrets FPT</a:t>
            </a:r>
            <a:r>
              <a:rPr lang="fr-FR"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endParaRPr lang="fr-FR" sz="18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fr-FR" altLang="fr-FR" sz="1400" dirty="0" smtClean="0">
                <a:latin typeface="Arial Unicode MS" pitchFamily="34" charset="-128"/>
                <a:ea typeface="Arial Unicode MS" pitchFamily="34" charset="-128"/>
                <a:cs typeface="Arial Unicode MS" pitchFamily="34" charset="-128"/>
              </a:rPr>
              <a:t>➣ </a:t>
            </a:r>
            <a:r>
              <a:rPr lang="fr-FR" altLang="fr-FR" sz="1400" dirty="0">
                <a:latin typeface="Arial Unicode MS" pitchFamily="34" charset="-128"/>
                <a:ea typeface="Arial Unicode MS" pitchFamily="34" charset="-128"/>
                <a:cs typeface="Arial Unicode MS" pitchFamily="34" charset="-128"/>
              </a:rPr>
              <a:t>Décret n°2018-55 du 31 janvier 2018 relatif aux instances de représentation professionnelle de </a:t>
            </a:r>
            <a:r>
              <a:rPr lang="fr-FR" altLang="fr-FR" sz="1400" dirty="0" smtClean="0">
                <a:latin typeface="Arial Unicode MS" pitchFamily="34" charset="-128"/>
                <a:ea typeface="Arial Unicode MS" pitchFamily="34" charset="-128"/>
                <a:cs typeface="Arial Unicode MS" pitchFamily="34" charset="-128"/>
              </a:rPr>
              <a:t>la fonction </a:t>
            </a:r>
            <a:r>
              <a:rPr lang="fr-FR" altLang="fr-FR" sz="1400" dirty="0">
                <a:latin typeface="Arial Unicode MS" pitchFamily="34" charset="-128"/>
                <a:ea typeface="Arial Unicode MS" pitchFamily="34" charset="-128"/>
                <a:cs typeface="Arial Unicode MS" pitchFamily="34" charset="-128"/>
              </a:rPr>
              <a:t>publique territoriale ;</a:t>
            </a:r>
          </a:p>
          <a:p>
            <a:pPr algn="just"/>
            <a:r>
              <a:rPr lang="fr-FR" altLang="fr-FR" sz="1400" dirty="0">
                <a:latin typeface="Arial Unicode MS" pitchFamily="34" charset="-128"/>
                <a:ea typeface="Arial Unicode MS" pitchFamily="34" charset="-128"/>
                <a:cs typeface="Arial Unicode MS" pitchFamily="34" charset="-128"/>
              </a:rPr>
              <a:t>➣ D</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écret n°2018-183 du 14 mars 2018 relatif au rattachement des fonctionnaires relevant des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cadres d’emplois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des assistants territoriaux socio-éducatifs et des éducateurs territoriaux de jeunes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enfants en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vue du prochain renouvellement général des commissions administratives paritaires de la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fonction publique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territoriale ;</a:t>
            </a:r>
          </a:p>
          <a:p>
            <a:pPr algn="just"/>
            <a:r>
              <a:rPr lang="fr-FR" altLang="fr-FR" sz="1400" dirty="0">
                <a:latin typeface="Arial Unicode MS" pitchFamily="34" charset="-128"/>
                <a:ea typeface="Arial Unicode MS" pitchFamily="34" charset="-128"/>
                <a:cs typeface="Arial Unicode MS" pitchFamily="34" charset="-128"/>
              </a:rPr>
              <a:t>➣ D</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écret n°2018-184 du 14 mars 2018 modifiant le décret n°95-1018 du 14 septembre 1995 fixant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la répartition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des fonctionnaires territoriaux en groupes hiérarchiques en application de l’article 90 de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la loi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du 26 janvier 1984 portant dispositions statutaires relatives à la fonction publique territoriale ; </a:t>
            </a:r>
          </a:p>
          <a:p>
            <a:pPr algn="just"/>
            <a:r>
              <a:rPr lang="fr-FR" altLang="fr-FR" sz="1400" dirty="0">
                <a:latin typeface="Arial Unicode MS" pitchFamily="34" charset="-128"/>
                <a:ea typeface="Arial Unicode MS" pitchFamily="34" charset="-128"/>
                <a:cs typeface="Arial Unicode MS" pitchFamily="34" charset="-128"/>
              </a:rPr>
              <a:t>➣ Décret n°2018-476 du 12 juin 2018 modifiant le décret n°94-415 du 24 mai 1994 portant </a:t>
            </a:r>
            <a:r>
              <a:rPr lang="fr-FR" altLang="fr-FR" sz="1400" dirty="0" smtClean="0">
                <a:latin typeface="Arial Unicode MS" pitchFamily="34" charset="-128"/>
                <a:ea typeface="Arial Unicode MS" pitchFamily="34" charset="-128"/>
                <a:cs typeface="Arial Unicode MS" pitchFamily="34" charset="-128"/>
              </a:rPr>
              <a:t> dispositions </a:t>
            </a:r>
            <a:r>
              <a:rPr lang="fr-FR" altLang="fr-FR" sz="1400" dirty="0">
                <a:latin typeface="Arial Unicode MS" pitchFamily="34" charset="-128"/>
                <a:ea typeface="Arial Unicode MS" pitchFamily="34" charset="-128"/>
                <a:cs typeface="Arial Unicode MS" pitchFamily="34" charset="-128"/>
              </a:rPr>
              <a:t>statutaires relatives aux personnels des administrations parisiennes</a:t>
            </a:r>
            <a:r>
              <a:rPr lang="fr-FR" altLang="fr-FR" sz="1400" dirty="0" smtClean="0">
                <a:latin typeface="Arial Unicode MS" pitchFamily="34" charset="-128"/>
                <a:ea typeface="Arial Unicode MS" pitchFamily="34" charset="-128"/>
                <a:cs typeface="Arial Unicode MS" pitchFamily="34" charset="-128"/>
              </a:rPr>
              <a:t>.</a:t>
            </a:r>
          </a:p>
          <a:p>
            <a:pPr algn="just"/>
            <a:r>
              <a:rPr lang="fr-FR" altLang="fr-FR" sz="1400" dirty="0" smtClean="0">
                <a:latin typeface="Arial Unicode MS" pitchFamily="34" charset="-128"/>
                <a:ea typeface="Arial Unicode MS" pitchFamily="34" charset="-128"/>
                <a:cs typeface="Arial Unicode MS" pitchFamily="34" charset="-128"/>
              </a:rPr>
              <a:t>➣  Décret modifiant diverses dispositions statutaires relatives à la fonction publique territoriale : un article concerne les CCP afin d’aligner à la marge les règles électorales sur celles des CT et des CAP : </a:t>
            </a:r>
            <a:r>
              <a:rPr lang="fr-FR" altLang="fr-FR" sz="1400" b="1" i="1" dirty="0" smtClean="0">
                <a:latin typeface="Arial Unicode MS" pitchFamily="34" charset="-128"/>
                <a:ea typeface="Arial Unicode MS" pitchFamily="34" charset="-128"/>
                <a:cs typeface="Arial Unicode MS" pitchFamily="34" charset="-128"/>
              </a:rPr>
              <a:t>en cours de transmission au Conseil d’Etat</a:t>
            </a:r>
            <a:r>
              <a:rPr lang="fr-FR" altLang="fr-FR" sz="1400" b="1" i="1" dirty="0" smtClean="0">
                <a:latin typeface="Arial Unicode MS" pitchFamily="34" charset="-128"/>
                <a:ea typeface="Arial Unicode MS" pitchFamily="34" charset="-128"/>
                <a:cs typeface="Arial Unicode MS" pitchFamily="34" charset="-128"/>
              </a:rPr>
              <a:t>.</a:t>
            </a:r>
          </a:p>
          <a:p>
            <a:pPr algn="just"/>
            <a:endParaRPr lang="fr-FR" altLang="fr-FR" sz="1400" b="1" i="1" dirty="0">
              <a:latin typeface="Arial Unicode MS" pitchFamily="34" charset="-128"/>
              <a:ea typeface="Arial Unicode MS" pitchFamily="34" charset="-128"/>
              <a:cs typeface="Arial Unicode MS" pitchFamily="34" charset="-128"/>
            </a:endParaRPr>
          </a:p>
          <a:p>
            <a:pPr algn="just"/>
            <a:r>
              <a:rPr lang="fr-FR" altLang="fr-FR" sz="1400" b="1" dirty="0" smtClean="0">
                <a:latin typeface="Arial Unicode MS" pitchFamily="34" charset="-128"/>
                <a:ea typeface="Arial Unicode MS" pitchFamily="34" charset="-128"/>
                <a:cs typeface="Arial Unicode MS" pitchFamily="34" charset="-128"/>
              </a:rPr>
              <a:t>N.B : </a:t>
            </a:r>
            <a:r>
              <a:rPr lang="fr-FR" altLang="fr-FR" sz="1400" dirty="0" smtClean="0">
                <a:latin typeface="Arial Unicode MS" pitchFamily="34" charset="-128"/>
                <a:ea typeface="Arial Unicode MS" pitchFamily="34" charset="-128"/>
                <a:cs typeface="Arial Unicode MS" pitchFamily="34" charset="-128"/>
              </a:rPr>
              <a:t>Le décret n°2018-183 du 14 mars 2018 prévoit que les fonctionnaires relevant des cadres</a:t>
            </a:r>
          </a:p>
          <a:p>
            <a:pPr algn="just"/>
            <a:r>
              <a:rPr lang="fr-FR" altLang="fr-FR" sz="1400" dirty="0" smtClean="0">
                <a:latin typeface="Arial Unicode MS" pitchFamily="34" charset="-128"/>
                <a:ea typeface="Arial Unicode MS" pitchFamily="34" charset="-128"/>
                <a:cs typeface="Arial Unicode MS" pitchFamily="34" charset="-128"/>
              </a:rPr>
              <a:t> d’emplois des assistants territoriaux socio-éducatifs (ASE) et des éducateurs territoriaux de jeunes </a:t>
            </a:r>
          </a:p>
          <a:p>
            <a:pPr algn="just"/>
            <a:r>
              <a:rPr lang="fr-FR" altLang="fr-FR" sz="1400" dirty="0" smtClean="0">
                <a:latin typeface="Arial Unicode MS" pitchFamily="34" charset="-128"/>
                <a:ea typeface="Arial Unicode MS" pitchFamily="34" charset="-128"/>
                <a:cs typeface="Arial Unicode MS" pitchFamily="34" charset="-128"/>
              </a:rPr>
              <a:t>enfants (EJE) sont électeurs et éligibles en catégorie A pour le prochain renouvellement des CAP. </a:t>
            </a:r>
          </a:p>
          <a:p>
            <a:pPr algn="just"/>
            <a:endParaRPr lang="fr-FR" altLang="fr-FR" sz="1400" dirty="0" smtClean="0">
              <a:latin typeface="Arial Unicode MS" pitchFamily="34" charset="-128"/>
              <a:ea typeface="Arial Unicode MS" pitchFamily="34" charset="-128"/>
              <a:cs typeface="Arial Unicode MS" pitchFamily="34" charset="-128"/>
            </a:endParaRPr>
          </a:p>
          <a:p>
            <a:pPr algn="just"/>
            <a:r>
              <a:rPr lang="fr-FR" altLang="fr-FR" sz="1400" dirty="0" smtClean="0">
                <a:latin typeface="Arial Unicode MS" pitchFamily="34" charset="-128"/>
                <a:ea typeface="Arial Unicode MS" pitchFamily="34" charset="-128"/>
                <a:cs typeface="Arial Unicode MS" pitchFamily="34" charset="-128"/>
              </a:rPr>
              <a:t>Ce décret n’a pas vocation à s’appliquer aux agents contractuels. </a:t>
            </a:r>
            <a:endParaRPr lang="fr-FR" altLang="fr-FR" sz="1400" dirty="0">
              <a:latin typeface="Arial Unicode MS" pitchFamily="34" charset="-128"/>
              <a:ea typeface="Arial Unicode MS" pitchFamily="34" charset="-128"/>
              <a:cs typeface="Arial Unicode MS" pitchFamily="34" charset="-128"/>
            </a:endParaRPr>
          </a:p>
          <a:p>
            <a:endParaRPr lang="fr-FR" altLang="fr-FR" sz="1400" dirty="0" smtClean="0">
              <a:sym typeface="Wingdings" pitchFamily="2" charset="2"/>
            </a:endParaRPr>
          </a:p>
          <a:p>
            <a:endParaRPr lang="fr-FR" altLang="fr-FR" sz="1400" dirty="0" smtClean="0">
              <a:sym typeface="Wingdings" pitchFamily="2" charset="2"/>
            </a:endParaRPr>
          </a:p>
          <a:p>
            <a:endParaRPr lang="fr-FR" altLang="fr-FR" sz="1400" dirty="0">
              <a:sym typeface="Wingdings" pitchFamily="2" charset="2"/>
            </a:endParaRPr>
          </a:p>
          <a:p>
            <a:endParaRPr lang="fr-FR" altLang="fr-FR" sz="1400" dirty="0" smtClean="0">
              <a:sym typeface="Wingdings" pitchFamily="2" charset="2"/>
            </a:endParaRPr>
          </a:p>
          <a:p>
            <a:endParaRPr lang="fr-FR" altLang="fr-FR" sz="1400" dirty="0">
              <a:sym typeface="Wingdings" pitchFamily="2" charset="2"/>
            </a:endParaRPr>
          </a:p>
          <a:p>
            <a:endParaRPr lang="fr-FR" altLang="fr-FR" sz="1400" dirty="0" smtClean="0">
              <a:sym typeface="Wingdings" pitchFamily="2" charset="2"/>
            </a:endParaRPr>
          </a:p>
          <a:p>
            <a:endParaRPr lang="fr-FR" altLang="fr-FR" sz="1400" dirty="0">
              <a:sym typeface="Wingdings" pitchFamily="2" charset="2"/>
            </a:endParaRPr>
          </a:p>
          <a:p>
            <a:endPar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11</a:t>
            </a:fld>
            <a:endParaRPr lang="fr-FR" altLang="fr-FR"/>
          </a:p>
        </p:txBody>
      </p:sp>
    </p:spTree>
    <p:extLst>
      <p:ext uri="{BB962C8B-B14F-4D97-AF65-F5344CB8AC3E}">
        <p14:creationId xmlns:p14="http://schemas.microsoft.com/office/powerpoint/2010/main" val="248994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Elections professionnelles 2018 : textes à prendre</a:t>
            </a:r>
            <a:endParaRPr lang="fr-FR" dirty="0"/>
          </a:p>
        </p:txBody>
      </p:sp>
      <p:sp>
        <p:nvSpPr>
          <p:cNvPr id="3" name="Espace réservé du contenu 2"/>
          <p:cNvSpPr>
            <a:spLocks noGrp="1"/>
          </p:cNvSpPr>
          <p:nvPr>
            <p:ph idx="1"/>
          </p:nvPr>
        </p:nvSpPr>
        <p:spPr>
          <a:xfrm>
            <a:off x="457200" y="910166"/>
            <a:ext cx="8229600" cy="5117771"/>
          </a:xfrm>
        </p:spPr>
        <p:txBody>
          <a:bodyPr/>
          <a:lstStyle/>
          <a:p>
            <a:pPr marL="0" indent="0"/>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La CCP dont relèvent les agents contractuels est déterminée en fonction de la catégorie hiérarchique à laquelle leur contrat est rattaché, sachant que le rattachement  hiérarchique d’un contrat relève de la compétence de l’employeur.</a:t>
            </a:r>
          </a:p>
          <a:p>
            <a:pPr marL="0" indent="0"/>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Les agents contractuels recrutés pour exercer les missions d’un ASE ou d’un EJE dont le contrat stipule un rattachement à la catégorie B en décembre 2018, ont donc vocation à être électeurs à la CCP de la catégorie B de leur collectivité. </a:t>
            </a:r>
          </a:p>
          <a:p>
            <a:pPr marL="0" indent="0"/>
            <a:endParaRPr lang="fr-FR" sz="24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r>
              <a:rPr lang="fr-FR"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3</a:t>
            </a:r>
            <a:r>
              <a:rPr lang="fr-FR" sz="18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1800" b="1" u="sng" dirty="0">
                <a:latin typeface="Arial Unicode MS" panose="020B0604020202020204" pitchFamily="34" charset="-128"/>
                <a:ea typeface="Arial Unicode MS" panose="020B0604020202020204" pitchFamily="34" charset="-128"/>
                <a:cs typeface="Arial Unicode MS" panose="020B0604020202020204" pitchFamily="34" charset="-128"/>
              </a:rPr>
              <a:t>Décrets  FPH </a:t>
            </a:r>
            <a:r>
              <a:rPr lang="fr-FR" sz="1800" b="1"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endParaRPr lang="fr-FR" sz="14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r>
              <a:rPr lang="fr-FR" altLang="fr-FR" sz="1400" dirty="0">
                <a:latin typeface="Arial Unicode MS" pitchFamily="34" charset="-128"/>
                <a:ea typeface="Arial Unicode MS" pitchFamily="34" charset="-128"/>
                <a:cs typeface="Arial Unicode MS" pitchFamily="34" charset="-128"/>
              </a:rPr>
              <a:t>➣ Décret relatif aux instances de dialogue social de la FPH : </a:t>
            </a:r>
            <a:r>
              <a:rPr lang="fr-FR" altLang="fr-FR" sz="1400" b="1" i="1" dirty="0">
                <a:latin typeface="Arial Unicode MS" pitchFamily="34" charset="-128"/>
                <a:ea typeface="Arial Unicode MS" pitchFamily="34" charset="-128"/>
                <a:cs typeface="Arial Unicode MS" pitchFamily="34" charset="-128"/>
              </a:rPr>
              <a:t>en cours de publication </a:t>
            </a:r>
            <a:r>
              <a:rPr lang="fr-FR" altLang="fr-FR" sz="1400" dirty="0">
                <a:latin typeface="Arial Unicode MS" pitchFamily="34" charset="-128"/>
                <a:ea typeface="Arial Unicode MS" pitchFamily="34" charset="-128"/>
                <a:cs typeface="Arial Unicode MS" pitchFamily="34" charset="-128"/>
              </a:rPr>
              <a:t>; </a:t>
            </a: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fr-FR" altLang="fr-FR" sz="1400" dirty="0">
                <a:latin typeface="Arial Unicode MS" pitchFamily="34" charset="-128"/>
                <a:ea typeface="Arial Unicode MS" pitchFamily="34" charset="-128"/>
                <a:cs typeface="Arial Unicode MS" pitchFamily="34" charset="-128"/>
              </a:rPr>
              <a:t>➣ D</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écret concernant les CAP des fonctionnaires sociaux éducatifs de la FPH : </a:t>
            </a:r>
            <a:r>
              <a:rPr lang="fr-FR" sz="1400" b="1" i="1" dirty="0">
                <a:latin typeface="Arial Unicode MS" panose="020B0604020202020204" pitchFamily="34" charset="-128"/>
                <a:ea typeface="Arial Unicode MS" panose="020B0604020202020204" pitchFamily="34" charset="-128"/>
                <a:cs typeface="Arial Unicode MS" panose="020B0604020202020204" pitchFamily="34" charset="-128"/>
              </a:rPr>
              <a:t>à l’examen de la </a:t>
            </a:r>
          </a:p>
          <a:p>
            <a:pPr algn="just"/>
            <a:r>
              <a:rPr lang="fr-FR" sz="1400" b="1" i="1" dirty="0">
                <a:latin typeface="Arial Unicode MS" panose="020B0604020202020204" pitchFamily="34" charset="-128"/>
                <a:ea typeface="Arial Unicode MS" panose="020B0604020202020204" pitchFamily="34" charset="-128"/>
                <a:cs typeface="Arial Unicode MS" panose="020B0604020202020204" pitchFamily="34" charset="-128"/>
              </a:rPr>
              <a:t>section de l’administration du Conseil d’Etat le 17 juillet prochain.</a:t>
            </a:r>
          </a:p>
          <a:p>
            <a:endParaRPr lang="fr-FR" altLang="fr-FR" dirty="0">
              <a:sym typeface="Wingdings" pitchFamily="2" charset="2"/>
            </a:endParaRPr>
          </a:p>
          <a:p>
            <a:endParaRPr lang="fr-FR" dirty="0"/>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12</a:t>
            </a:fld>
            <a:endParaRPr lang="fr-FR" altLang="fr-FR"/>
          </a:p>
        </p:txBody>
      </p:sp>
    </p:spTree>
    <p:extLst>
      <p:ext uri="{BB962C8B-B14F-4D97-AF65-F5344CB8AC3E}">
        <p14:creationId xmlns:p14="http://schemas.microsoft.com/office/powerpoint/2010/main" val="133852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Elections professionnelles : Textes à prendre</a:t>
            </a:r>
            <a:endParaRPr lang="fr-FR" dirty="0"/>
          </a:p>
        </p:txBody>
      </p:sp>
      <p:sp>
        <p:nvSpPr>
          <p:cNvPr id="3" name="Espace réservé du contenu 2"/>
          <p:cNvSpPr>
            <a:spLocks noGrp="1"/>
          </p:cNvSpPr>
          <p:nvPr>
            <p:ph idx="1"/>
          </p:nvPr>
        </p:nvSpPr>
        <p:spPr>
          <a:xfrm>
            <a:off x="457200" y="910167"/>
            <a:ext cx="8229600" cy="4985884"/>
          </a:xfrm>
        </p:spPr>
        <p:txBody>
          <a:bodyPr/>
          <a:lstStyle/>
          <a:p>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4/ </a:t>
            </a:r>
            <a:r>
              <a:rPr lang="fr-FR"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Par </a:t>
            </a:r>
            <a:r>
              <a:rPr lang="fr-FR" sz="1600" b="1" u="sng" dirty="0">
                <a:latin typeface="Arial Unicode MS" panose="020B0604020202020204" pitchFamily="34" charset="-128"/>
                <a:ea typeface="Arial Unicode MS" panose="020B0604020202020204" pitchFamily="34" charset="-128"/>
                <a:cs typeface="Arial Unicode MS" panose="020B0604020202020204" pitchFamily="34" charset="-128"/>
              </a:rPr>
              <a:t>ailleurs, ont été publiés au journal officiel du 5 juin 2018 </a:t>
            </a: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fr-FR"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 l’arrêté du 4 juin 2018 fixant la date des prochaines élections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professionnelles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dans la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fonction publique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de l’Etat ;</a:t>
            </a:r>
          </a:p>
          <a:p>
            <a:pPr marL="0" indent="0" algn="just"/>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 l’arrêté du 4 juin 2018 fixant la date des élections professionnelles dans la fonction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publique territoriale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lgn="just"/>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 l’arrêté du 4 juin 2018 fixant la date des élections professionnelles dans la fonction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publique hospitalière</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a:buFontTx/>
              <a:buChar char="-"/>
            </a:pPr>
            <a:endParaRPr lang="fr-FR"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r>
              <a:rPr lang="fr-FR" altLang="fr-FR"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Une modification de l’arrêté FPE est en cours afin de fixer la date du renouvellement du CT de l’établissement public la Casa </a:t>
            </a:r>
            <a:r>
              <a:rPr lang="fr-FR" altLang="fr-FR"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Velazquez</a:t>
            </a:r>
            <a:r>
              <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au 5 décembre 2018, le 6 décembre étant un jour férié en Espagne.</a:t>
            </a:r>
          </a:p>
          <a:p>
            <a:pPr marL="0" indent="0"/>
            <a:r>
              <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 Une modification de l’arrêté FPH est également en cours.</a:t>
            </a:r>
          </a:p>
          <a:p>
            <a:pPr marL="0" indent="0" algn="just"/>
            <a:r>
              <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Il s’agit d’inclure au sein de cet arrêté général les CAP de l’AP-HP qui ont été exclues à tort puisque dorénavant le décret du 1</a:t>
            </a:r>
            <a:r>
              <a:rPr lang="fr-FR" altLang="fr-FR" sz="1400"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er</a:t>
            </a:r>
            <a:r>
              <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août 2003 relatif à ces instances prévoit que leur date de renouvellement  est fixée par l’arrêté fixant la date du renouvellement des CAP locales et départementales de la FPH. </a:t>
            </a:r>
          </a:p>
          <a:p>
            <a:pPr marL="0" indent="0" algn="just"/>
            <a:endParaRPr lang="fr-FR" alt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r>
              <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fr-FR" altLang="fr-FR" sz="1400" b="1" i="1" dirty="0" smtClean="0">
                <a:latin typeface="Arial Unicode MS" panose="020B0604020202020204" pitchFamily="34" charset="-128"/>
                <a:ea typeface="Arial Unicode MS" panose="020B0604020202020204" pitchFamily="34" charset="-128"/>
                <a:cs typeface="Arial Unicode MS" panose="020B0604020202020204" pitchFamily="34" charset="-128"/>
              </a:rPr>
              <a:t>Ces deux arrêtés modificatifs sont en cours de publication.</a:t>
            </a:r>
            <a:endParaRPr lang="fr-FR" sz="1400" b="1"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dirty="0"/>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13</a:t>
            </a:fld>
            <a:endParaRPr lang="fr-FR" altLang="fr-FR"/>
          </a:p>
        </p:txBody>
      </p:sp>
    </p:spTree>
    <p:extLst>
      <p:ext uri="{BB962C8B-B14F-4D97-AF65-F5344CB8AC3E}">
        <p14:creationId xmlns:p14="http://schemas.microsoft.com/office/powerpoint/2010/main" val="1506411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Elections professionnelles 2018 : </a:t>
            </a:r>
            <a:r>
              <a:rPr lang="fr-FR" dirty="0" smtClean="0"/>
              <a:t>remontée des résultats </a:t>
            </a:r>
            <a:endParaRPr lang="fr-FR" dirty="0"/>
          </a:p>
        </p:txBody>
      </p:sp>
      <p:sp>
        <p:nvSpPr>
          <p:cNvPr id="3" name="Espace réservé du contenu 2"/>
          <p:cNvSpPr>
            <a:spLocks noGrp="1"/>
          </p:cNvSpPr>
          <p:nvPr>
            <p:ph idx="1"/>
          </p:nvPr>
        </p:nvSpPr>
        <p:spPr>
          <a:xfrm>
            <a:off x="457200" y="515761"/>
            <a:ext cx="8229600" cy="6134172"/>
          </a:xfrm>
        </p:spPr>
        <p:txBody>
          <a:bodyPr/>
          <a:lstStyle/>
          <a:p>
            <a:pPr defTabSz="914400"/>
            <a:r>
              <a:rPr lang="fr-FR" altLang="fr-FR" b="1" dirty="0" smtClean="0">
                <a:latin typeface="Arial Unicode MS" pitchFamily="34" charset="-128"/>
                <a:ea typeface="Arial Unicode MS" pitchFamily="34" charset="-128"/>
                <a:cs typeface="Arial Unicode MS" pitchFamily="34" charset="-128"/>
                <a:sym typeface="Wingdings" pitchFamily="2" charset="2"/>
              </a:rPr>
              <a:t>IV. </a:t>
            </a:r>
            <a:r>
              <a:rPr lang="fr-FR" altLang="fr-FR" b="1" u="sng" dirty="0" smtClean="0">
                <a:latin typeface="Arial Unicode MS" pitchFamily="34" charset="-128"/>
                <a:ea typeface="Arial Unicode MS" pitchFamily="34" charset="-128"/>
                <a:cs typeface="Arial Unicode MS" pitchFamily="34" charset="-128"/>
                <a:sym typeface="Wingdings" pitchFamily="2" charset="2"/>
              </a:rPr>
              <a:t>Remontée des résultats</a:t>
            </a:r>
            <a:endParaRPr lang="fr-FR" altLang="fr-FR" b="1" u="sng" dirty="0">
              <a:latin typeface="Arial Unicode MS" pitchFamily="34" charset="-128"/>
              <a:ea typeface="Arial Unicode MS" pitchFamily="34" charset="-128"/>
              <a:cs typeface="Arial Unicode MS" pitchFamily="34" charset="-128"/>
              <a:sym typeface="Wingdings" pitchFamily="2" charset="2"/>
            </a:endParaRPr>
          </a:p>
          <a:p>
            <a:pPr>
              <a:lnSpc>
                <a:spcPct val="80000"/>
              </a:lnSpc>
              <a:defRPr/>
            </a:pPr>
            <a:endParaRPr lang="fr-FR" altLang="fr-FR" b="1" dirty="0" smtClean="0">
              <a:latin typeface="Arial Unicode MS" pitchFamily="34" charset="-128"/>
              <a:ea typeface="Arial Unicode MS" pitchFamily="34" charset="-128"/>
              <a:cs typeface="Arial Unicode MS" pitchFamily="34" charset="-128"/>
            </a:endParaRPr>
          </a:p>
          <a:p>
            <a:pPr>
              <a:lnSpc>
                <a:spcPct val="80000"/>
              </a:lnSpc>
              <a:defRPr/>
            </a:pPr>
            <a:r>
              <a:rPr lang="fr-FR" altLang="fr-FR" sz="1800" b="1" dirty="0" smtClean="0">
                <a:latin typeface="Arial Unicode MS" pitchFamily="34" charset="-128"/>
                <a:ea typeface="Arial Unicode MS" pitchFamily="34" charset="-128"/>
                <a:cs typeface="Arial Unicode MS" pitchFamily="34" charset="-128"/>
              </a:rPr>
              <a:t>A – </a:t>
            </a:r>
            <a:r>
              <a:rPr lang="fr-FR" altLang="fr-FR" sz="1800" b="1" u="sng" dirty="0" smtClean="0">
                <a:latin typeface="Arial Unicode MS" pitchFamily="34" charset="-128"/>
                <a:ea typeface="Arial Unicode MS" pitchFamily="34" charset="-128"/>
                <a:cs typeface="Arial Unicode MS" pitchFamily="34" charset="-128"/>
              </a:rPr>
              <a:t>Rappel des résultats pris en compte  pour la mesure de la représentativité nationale </a:t>
            </a:r>
          </a:p>
          <a:p>
            <a:pPr>
              <a:lnSpc>
                <a:spcPct val="80000"/>
              </a:lnSpc>
              <a:defRPr/>
            </a:pPr>
            <a:endParaRPr lang="fr-FR" altLang="fr-FR" sz="1800" b="1" u="sng" dirty="0">
              <a:latin typeface="Arial Unicode MS" pitchFamily="34" charset="-128"/>
              <a:ea typeface="Arial Unicode MS" pitchFamily="34" charset="-128"/>
              <a:cs typeface="Arial Unicode MS" pitchFamily="34" charset="-128"/>
            </a:endParaRPr>
          </a:p>
          <a:p>
            <a:pPr algn="just">
              <a:lnSpc>
                <a:spcPct val="80000"/>
              </a:lnSpc>
              <a:defRPr/>
            </a:pPr>
            <a:r>
              <a:rPr lang="fr-FR" altLang="fr-FR" sz="1800" dirty="0" smtClean="0">
                <a:latin typeface="Arial Unicode MS" pitchFamily="34" charset="-128"/>
                <a:ea typeface="Arial Unicode MS" pitchFamily="34" charset="-128"/>
                <a:cs typeface="Arial Unicode MS" pitchFamily="34" charset="-128"/>
              </a:rPr>
              <a:t>1/ </a:t>
            </a:r>
            <a:r>
              <a:rPr lang="fr-FR" altLang="fr-FR" sz="1800" u="sng" dirty="0" smtClean="0">
                <a:latin typeface="Arial Unicode MS" pitchFamily="34" charset="-128"/>
                <a:ea typeface="Arial Unicode MS" pitchFamily="34" charset="-128"/>
                <a:cs typeface="Arial Unicode MS" pitchFamily="34" charset="-128"/>
              </a:rPr>
              <a:t>Rappel pour la composition du CSFPE, les résultats pris en compte sont ceux (</a:t>
            </a:r>
            <a:r>
              <a:rPr lang="fr-FR" altLang="fr-FR" sz="1200" u="sng" dirty="0" smtClean="0">
                <a:latin typeface="Arial Unicode MS" pitchFamily="34" charset="-128"/>
                <a:ea typeface="Arial Unicode MS" pitchFamily="34" charset="-128"/>
                <a:cs typeface="Arial Unicode MS" pitchFamily="34" charset="-128"/>
              </a:rPr>
              <a:t>article 5 décret n°2012-225 du 16 février 2012</a:t>
            </a:r>
            <a:r>
              <a:rPr lang="fr-FR" altLang="fr-FR" sz="1800" dirty="0" smtClean="0">
                <a:latin typeface="Arial Unicode MS" pitchFamily="34" charset="-128"/>
                <a:ea typeface="Arial Unicode MS" pitchFamily="34" charset="-128"/>
                <a:cs typeface="Arial Unicode MS" pitchFamily="34" charset="-128"/>
              </a:rPr>
              <a:t>) :</a:t>
            </a:r>
          </a:p>
          <a:p>
            <a:pPr marL="0" indent="0" algn="just">
              <a:lnSpc>
                <a:spcPct val="80000"/>
              </a:lnSpc>
            </a:pPr>
            <a:r>
              <a:rPr lang="fr-FR" altLang="fr-FR" sz="1400" dirty="0" smtClean="0">
                <a:latin typeface="Arial Unicode MS" pitchFamily="34" charset="-128"/>
                <a:ea typeface="ＭＳ Ｐゴシック" pitchFamily="34" charset="-128"/>
              </a:rPr>
              <a:t>1° </a:t>
            </a:r>
            <a:r>
              <a:rPr lang="fr-FR" altLang="fr-FR" sz="1300" dirty="0" smtClean="0">
                <a:latin typeface="Arial Unicode MS" pitchFamily="34" charset="-128"/>
                <a:ea typeface="ＭＳ Ｐゴシック" pitchFamily="34" charset="-128"/>
              </a:rPr>
              <a:t>Aux </a:t>
            </a:r>
            <a:r>
              <a:rPr lang="fr-FR" altLang="fr-FR" sz="1300" dirty="0">
                <a:latin typeface="Arial Unicode MS" pitchFamily="34" charset="-128"/>
                <a:ea typeface="ＭＳ Ｐゴシック" pitchFamily="34" charset="-128"/>
              </a:rPr>
              <a:t>comités techniques ministériels;</a:t>
            </a:r>
          </a:p>
          <a:p>
            <a:pPr marL="0" indent="0" algn="just">
              <a:lnSpc>
                <a:spcPct val="80000"/>
              </a:lnSpc>
            </a:pPr>
            <a:r>
              <a:rPr lang="fr-FR" altLang="fr-FR" sz="1300" dirty="0">
                <a:latin typeface="Arial Unicode MS" pitchFamily="34" charset="-128"/>
                <a:ea typeface="ＭＳ Ｐゴシック" pitchFamily="34" charset="-128"/>
              </a:rPr>
              <a:t>2° Aux comités techniques des établissements publics non pris en compte pour la composition des comités techniques ministériels ;</a:t>
            </a:r>
          </a:p>
          <a:p>
            <a:pPr marL="0" indent="0" algn="just">
              <a:lnSpc>
                <a:spcPct val="80000"/>
              </a:lnSpc>
            </a:pPr>
            <a:r>
              <a:rPr lang="fr-FR" altLang="fr-FR" sz="1300" dirty="0">
                <a:latin typeface="Arial Unicode MS" pitchFamily="34" charset="-128"/>
                <a:ea typeface="ＭＳ Ｐゴシック" pitchFamily="34" charset="-128"/>
              </a:rPr>
              <a:t>3° Aux comités techniques des autorités administratives indépendantes ;</a:t>
            </a:r>
          </a:p>
          <a:p>
            <a:pPr marL="0" indent="0" algn="just">
              <a:lnSpc>
                <a:spcPct val="80000"/>
              </a:lnSpc>
            </a:pPr>
            <a:r>
              <a:rPr lang="fr-FR" altLang="fr-FR" sz="1300" dirty="0">
                <a:latin typeface="Arial Unicode MS" pitchFamily="34" charset="-128"/>
                <a:ea typeface="ＭＳ Ｐゴシック" pitchFamily="34" charset="-128"/>
              </a:rPr>
              <a:t>4° Aux comités techniques du Conseil d'Etat, de la Cour des comptes, de la grande chancellerie de la Légion d‘Honneur, de l’Institut de France, de l’Académie française, de l’Académie des inscriptions et belles-lettres, </a:t>
            </a:r>
            <a:r>
              <a:rPr lang="fr-FR" altLang="fr-FR" sz="1300" dirty="0" smtClean="0">
                <a:latin typeface="Arial Unicode MS" pitchFamily="34" charset="-128"/>
                <a:ea typeface="ＭＳ Ｐゴシック" pitchFamily="34" charset="-128"/>
              </a:rPr>
              <a:t>de </a:t>
            </a:r>
            <a:r>
              <a:rPr lang="fr-FR" altLang="fr-FR" sz="1300" dirty="0">
                <a:latin typeface="Arial Unicode MS" pitchFamily="34" charset="-128"/>
                <a:ea typeface="ＭＳ Ｐゴシック" pitchFamily="34" charset="-128"/>
              </a:rPr>
              <a:t>l’Académie des sciences, de l’Académie des beaux-arts, de l’Académie des sciences morales et politiques, de l’Académie nationale de médecine, de l'Office national des forêts et du Conseil économique, social et environnemental ;</a:t>
            </a:r>
          </a:p>
          <a:p>
            <a:pPr marL="0" indent="0" algn="just">
              <a:lnSpc>
                <a:spcPct val="80000"/>
              </a:lnSpc>
            </a:pPr>
            <a:r>
              <a:rPr lang="fr-FR" altLang="fr-FR" sz="1300" dirty="0">
                <a:latin typeface="Arial Unicode MS" pitchFamily="34" charset="-128"/>
                <a:ea typeface="ＭＳ Ｐゴシック" pitchFamily="34" charset="-128"/>
              </a:rPr>
              <a:t>5° Au comité technique national de La Poste, au regard des seuls suffrages des fonctionnaires et agents de droit public ;</a:t>
            </a:r>
          </a:p>
          <a:p>
            <a:pPr marL="0" indent="0" algn="just">
              <a:lnSpc>
                <a:spcPct val="80000"/>
              </a:lnSpc>
            </a:pPr>
            <a:r>
              <a:rPr lang="fr-FR" altLang="fr-FR" sz="1300" dirty="0">
                <a:latin typeface="Arial Unicode MS" pitchFamily="34" charset="-128"/>
                <a:ea typeface="ＭＳ Ｐゴシック" pitchFamily="34" charset="-128"/>
              </a:rPr>
              <a:t>6° A la commission permanente de la Caisse des dépôts et consignations chargée d'examiner les questions ou projets intéressant les fonctionnaires, les agents de droit public et les agents ayant conservé le bénéfice des droits et garanties prévus au statut de la Caisse nationale de sécurité sociale dans les mines ;</a:t>
            </a:r>
          </a:p>
          <a:p>
            <a:pPr marL="0" indent="0" algn="just">
              <a:lnSpc>
                <a:spcPct val="80000"/>
              </a:lnSpc>
            </a:pPr>
            <a:r>
              <a:rPr lang="fr-FR" altLang="fr-FR" sz="1300" dirty="0">
                <a:latin typeface="Arial Unicode MS" pitchFamily="34" charset="-128"/>
                <a:ea typeface="ＭＳ Ｐゴシック" pitchFamily="34" charset="-128"/>
              </a:rPr>
              <a:t>7° Aux commissions administratives paritaires de la Monnaie de Paris, de France Telecom/Orange et de l'IFREMER ; </a:t>
            </a:r>
          </a:p>
          <a:p>
            <a:pPr marL="0" indent="0" algn="just">
              <a:lnSpc>
                <a:spcPct val="80000"/>
              </a:lnSpc>
            </a:pPr>
            <a:r>
              <a:rPr lang="fr-FR" altLang="fr-FR" sz="1300" dirty="0">
                <a:latin typeface="Arial Unicode MS" pitchFamily="34" charset="-128"/>
                <a:ea typeface="ＭＳ Ｐゴシック" pitchFamily="34" charset="-128"/>
              </a:rPr>
              <a:t>8° Au comité consultatif ministériel des maîtres de l’enseignement privé sous contrat mentionné à l’article L914-1-2 du code de l’éducation et au comité consultatif ministériel des personnels enseignants et de documentation mentionné à l’article L813-8-1 du code rural et de la pêche maritime, au regard des seuls suffrages des fonctionnaires et agents de droit public ;</a:t>
            </a:r>
          </a:p>
          <a:p>
            <a:pPr marL="0" indent="0" algn="just">
              <a:lnSpc>
                <a:spcPct val="80000"/>
              </a:lnSpc>
            </a:pPr>
            <a:r>
              <a:rPr lang="fr-FR" altLang="fr-FR" sz="1300" dirty="0">
                <a:latin typeface="Arial Unicode MS" pitchFamily="34" charset="-128"/>
                <a:ea typeface="ＭＳ Ｐゴシック" pitchFamily="34" charset="-128"/>
              </a:rPr>
              <a:t>9° Aux commissions paritaires nationales compétentes pour les agents publics de Pôle emploi</a:t>
            </a:r>
            <a:r>
              <a:rPr lang="fr-FR" altLang="fr-FR" sz="1300" dirty="0" smtClean="0">
                <a:latin typeface="Arial Unicode MS" pitchFamily="34" charset="-128"/>
                <a:ea typeface="ＭＳ Ｐゴシック" pitchFamily="34" charset="-128"/>
              </a:rPr>
              <a:t>.</a:t>
            </a:r>
          </a:p>
          <a:p>
            <a:pPr marL="0" indent="0">
              <a:lnSpc>
                <a:spcPct val="80000"/>
              </a:lnSpc>
            </a:pPr>
            <a:endParaRPr lang="fr-FR" altLang="fr-FR" sz="1400" dirty="0" smtClean="0">
              <a:latin typeface="Arial Unicode MS" pitchFamily="34" charset="-128"/>
              <a:ea typeface="ＭＳ Ｐゴシック" pitchFamily="34" charset="-128"/>
            </a:endParaRPr>
          </a:p>
          <a:p>
            <a:pPr algn="just">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algn="just">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a:lnSpc>
                <a:spcPct val="80000"/>
              </a:lnSpc>
              <a:defRPr/>
            </a:pPr>
            <a:endParaRPr lang="fr-FR" altLang="fr-FR" sz="1800" dirty="0">
              <a:latin typeface="Arial Unicode MS" pitchFamily="34" charset="-128"/>
              <a:ea typeface="Arial Unicode MS" pitchFamily="34" charset="-128"/>
              <a:cs typeface="Arial Unicode MS" pitchFamily="34" charset="-128"/>
            </a:endParaRPr>
          </a:p>
          <a:p>
            <a:pPr>
              <a:lnSpc>
                <a:spcPct val="80000"/>
              </a:lnSpc>
              <a:defRPr/>
            </a:pPr>
            <a:endParaRPr lang="fr-FR" altLang="fr-FR" b="1" dirty="0">
              <a:latin typeface="Arial Unicode MS" pitchFamily="34" charset="-128"/>
              <a:ea typeface="Arial Unicode MS" pitchFamily="34" charset="-128"/>
              <a:cs typeface="Arial Unicode MS" pitchFamily="34" charset="-128"/>
            </a:endParaRPr>
          </a:p>
          <a:p>
            <a:pPr>
              <a:lnSpc>
                <a:spcPct val="80000"/>
              </a:lnSpc>
              <a:defRPr/>
            </a:pPr>
            <a:r>
              <a:rPr lang="fr-FR" altLang="fr-FR" sz="1800" dirty="0">
                <a:latin typeface="Arial Unicode MS" pitchFamily="34" charset="-128"/>
                <a:ea typeface="Arial Unicode MS" pitchFamily="34" charset="-128"/>
                <a:cs typeface="Arial Unicode MS" pitchFamily="34" charset="-128"/>
              </a:rPr>
              <a:t>    </a:t>
            </a:r>
          </a:p>
          <a:p>
            <a:pPr>
              <a:lnSpc>
                <a:spcPct val="80000"/>
              </a:lnSpc>
              <a:defRPr/>
            </a:pPr>
            <a:endParaRPr lang="fr-FR" altLang="fr-FR" dirty="0">
              <a:latin typeface="Arial Unicode MS" pitchFamily="34" charset="-128"/>
              <a:ea typeface="Arial Unicode MS" pitchFamily="34" charset="-128"/>
              <a:cs typeface="Arial Unicode MS" pitchFamily="34" charset="-128"/>
            </a:endParaRPr>
          </a:p>
          <a:p>
            <a:pPr>
              <a:lnSpc>
                <a:spcPct val="80000"/>
              </a:lnSpc>
              <a:defRPr/>
            </a:pPr>
            <a:endParaRPr lang="fr-FR" altLang="fr-FR" b="1" dirty="0">
              <a:latin typeface="Arial Unicode MS" pitchFamily="34" charset="-128"/>
              <a:ea typeface="Arial Unicode MS" pitchFamily="34" charset="-128"/>
              <a:cs typeface="Arial Unicode MS" pitchFamily="34" charset="-128"/>
            </a:endParaRPr>
          </a:p>
          <a:p>
            <a:endParaRPr lang="fr-FR" dirty="0"/>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14</a:t>
            </a:fld>
            <a:endParaRPr lang="fr-FR" altLang="fr-FR"/>
          </a:p>
        </p:txBody>
      </p:sp>
    </p:spTree>
    <p:extLst>
      <p:ext uri="{BB962C8B-B14F-4D97-AF65-F5344CB8AC3E}">
        <p14:creationId xmlns:p14="http://schemas.microsoft.com/office/powerpoint/2010/main" val="2314589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Elections professionnelles 2018 : </a:t>
            </a:r>
            <a:r>
              <a:rPr lang="fr-FR" dirty="0" smtClean="0"/>
              <a:t>remontée des résultats </a:t>
            </a:r>
            <a:endParaRPr lang="fr-FR" dirty="0"/>
          </a:p>
        </p:txBody>
      </p:sp>
      <p:sp>
        <p:nvSpPr>
          <p:cNvPr id="3" name="Espace réservé du contenu 2"/>
          <p:cNvSpPr>
            <a:spLocks noGrp="1"/>
          </p:cNvSpPr>
          <p:nvPr>
            <p:ph idx="1"/>
          </p:nvPr>
        </p:nvSpPr>
        <p:spPr>
          <a:xfrm>
            <a:off x="457200" y="515761"/>
            <a:ext cx="8229600" cy="6134172"/>
          </a:xfrm>
        </p:spPr>
        <p:txBody>
          <a:bodyPr/>
          <a:lstStyle/>
          <a:p>
            <a:pPr marL="0" indent="0" algn="just">
              <a:lnSpc>
                <a:spcPct val="80000"/>
              </a:lnSpc>
              <a:defRPr/>
            </a:pPr>
            <a:endPar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80000"/>
              </a:lnSpc>
              <a:defRPr/>
            </a:pPr>
            <a:endParaRPr lang="fr-FR" sz="16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80000"/>
              </a:lnSpc>
              <a:defRPr/>
            </a:pPr>
            <a:endPar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80000"/>
              </a:lnSpc>
              <a:defRPr/>
            </a:pPr>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Pour </a:t>
            </a: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l’Etat : </a:t>
            </a:r>
          </a:p>
          <a:p>
            <a:pPr marL="0" indent="0" algn="just">
              <a:lnSpc>
                <a:spcPct val="80000"/>
              </a:lnSpc>
              <a:defRPr/>
            </a:pPr>
            <a:endParaRPr lang="fr-FR" sz="16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80000"/>
              </a:lnSpc>
              <a:defRPr/>
            </a:pPr>
            <a:r>
              <a:rPr lang="fr-FR" sz="14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La liste des résultats pris en compte pour la mesure de la </a:t>
            </a:r>
            <a:r>
              <a:rPr lang="fr-FR" sz="1400" b="1" u="sng" dirty="0">
                <a:latin typeface="Arial Unicode MS" panose="020B0604020202020204" pitchFamily="34" charset="-128"/>
                <a:ea typeface="Arial Unicode MS" panose="020B0604020202020204" pitchFamily="34" charset="-128"/>
                <a:cs typeface="Arial Unicode MS" panose="020B0604020202020204" pitchFamily="34" charset="-128"/>
              </a:rPr>
              <a:t>représentativité nationale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a été établie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et comprend les effectifs et pourcentages de femmes et d’hommes représentés au sein de chaque instance.</a:t>
            </a:r>
          </a:p>
          <a:p>
            <a:pPr marL="0" indent="0" algn="just">
              <a:lnSpc>
                <a:spcPct val="80000"/>
              </a:lnSpc>
              <a:defRPr/>
            </a:pP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80000"/>
              </a:lnSpc>
              <a:defRPr/>
            </a:pP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Cette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liste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consolidée, que vous avez reçue,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a été adressée aux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administrations pour faire l’objet d’un dernier contrôle avant d’être transmise à nos collègues du DESSI.</a:t>
            </a: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80000"/>
              </a:lnSpc>
              <a:defRPr/>
            </a:pP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80000"/>
              </a:lnSpc>
              <a:defRPr/>
            </a:pP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  La liste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des </a:t>
            </a:r>
            <a:r>
              <a:rPr lang="fr-FR" sz="1400" b="1" u="sng" dirty="0">
                <a:latin typeface="Arial Unicode MS" panose="020B0604020202020204" pitchFamily="34" charset="-128"/>
                <a:ea typeface="Arial Unicode MS" panose="020B0604020202020204" pitchFamily="34" charset="-128"/>
                <a:cs typeface="Arial Unicode MS" panose="020B0604020202020204" pitchFamily="34" charset="-128"/>
              </a:rPr>
              <a:t>CT de proximité </a:t>
            </a:r>
            <a:r>
              <a:rPr lang="fr-FR" sz="14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pour la représentativité régionale et la liste des </a:t>
            </a:r>
            <a:r>
              <a:rPr lang="fr-FR" sz="1400" b="1" u="sng" dirty="0">
                <a:latin typeface="Arial Unicode MS" panose="020B0604020202020204" pitchFamily="34" charset="-128"/>
                <a:ea typeface="Arial Unicode MS" panose="020B0604020202020204" pitchFamily="34" charset="-128"/>
                <a:cs typeface="Arial Unicode MS" panose="020B0604020202020204" pitchFamily="34" charset="-128"/>
              </a:rPr>
              <a:t>CCP</a:t>
            </a:r>
            <a:r>
              <a:rPr lang="fr-FR" sz="14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doivent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être</a:t>
            </a:r>
          </a:p>
          <a:p>
            <a:pPr marL="0" indent="0" algn="just">
              <a:lnSpc>
                <a:spcPct val="80000"/>
              </a:lnSpc>
              <a:defRPr/>
            </a:pP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élaborées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au cours de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l’été.</a:t>
            </a:r>
          </a:p>
          <a:p>
            <a:pPr marL="0" indent="0" algn="just">
              <a:lnSpc>
                <a:spcPct val="80000"/>
              </a:lnSpc>
              <a:defRPr/>
            </a:pPr>
            <a:endPar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80000"/>
              </a:lnSpc>
              <a:defRPr/>
            </a:pP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Des tableaux vont être adressés en ce sens aux administrations d’ici la fin de semaine ou au début de la semaine prochaine.</a:t>
            </a: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14400"/>
            <a:endParaRPr lang="fr-FR" altLang="fr-FR" sz="1400" dirty="0" smtClean="0">
              <a:latin typeface="Arial Unicode MS" pitchFamily="34" charset="-128"/>
              <a:ea typeface="ＭＳ Ｐゴシック" pitchFamily="34" charset="-128"/>
            </a:endParaRPr>
          </a:p>
          <a:p>
            <a:pPr marL="0" indent="0">
              <a:lnSpc>
                <a:spcPct val="80000"/>
              </a:lnSpc>
            </a:pPr>
            <a:endParaRPr lang="fr-FR" altLang="fr-FR" sz="1400" dirty="0" smtClean="0">
              <a:latin typeface="Arial Unicode MS" pitchFamily="34" charset="-128"/>
              <a:ea typeface="ＭＳ Ｐゴシック" pitchFamily="34" charset="-128"/>
            </a:endParaRPr>
          </a:p>
          <a:p>
            <a:pPr algn="just">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algn="just">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a:lnSpc>
                <a:spcPct val="80000"/>
              </a:lnSpc>
              <a:defRPr/>
            </a:pPr>
            <a:endParaRPr lang="fr-FR" altLang="fr-FR" sz="1800" dirty="0">
              <a:latin typeface="Arial Unicode MS" pitchFamily="34" charset="-128"/>
              <a:ea typeface="Arial Unicode MS" pitchFamily="34" charset="-128"/>
              <a:cs typeface="Arial Unicode MS" pitchFamily="34" charset="-128"/>
            </a:endParaRPr>
          </a:p>
          <a:p>
            <a:pPr>
              <a:lnSpc>
                <a:spcPct val="80000"/>
              </a:lnSpc>
              <a:defRPr/>
            </a:pPr>
            <a:endParaRPr lang="fr-FR" altLang="fr-FR" b="1" dirty="0">
              <a:latin typeface="Arial Unicode MS" pitchFamily="34" charset="-128"/>
              <a:ea typeface="Arial Unicode MS" pitchFamily="34" charset="-128"/>
              <a:cs typeface="Arial Unicode MS" pitchFamily="34" charset="-128"/>
            </a:endParaRPr>
          </a:p>
          <a:p>
            <a:pPr>
              <a:lnSpc>
                <a:spcPct val="80000"/>
              </a:lnSpc>
              <a:defRPr/>
            </a:pPr>
            <a:r>
              <a:rPr lang="fr-FR" altLang="fr-FR" sz="1800" dirty="0">
                <a:latin typeface="Arial Unicode MS" pitchFamily="34" charset="-128"/>
                <a:ea typeface="Arial Unicode MS" pitchFamily="34" charset="-128"/>
                <a:cs typeface="Arial Unicode MS" pitchFamily="34" charset="-128"/>
              </a:rPr>
              <a:t>    </a:t>
            </a:r>
          </a:p>
          <a:p>
            <a:pPr>
              <a:lnSpc>
                <a:spcPct val="80000"/>
              </a:lnSpc>
              <a:defRPr/>
            </a:pPr>
            <a:endParaRPr lang="fr-FR" altLang="fr-FR" dirty="0">
              <a:latin typeface="Arial Unicode MS" pitchFamily="34" charset="-128"/>
              <a:ea typeface="Arial Unicode MS" pitchFamily="34" charset="-128"/>
              <a:cs typeface="Arial Unicode MS" pitchFamily="34" charset="-128"/>
            </a:endParaRPr>
          </a:p>
          <a:p>
            <a:pPr>
              <a:lnSpc>
                <a:spcPct val="80000"/>
              </a:lnSpc>
              <a:defRPr/>
            </a:pPr>
            <a:endParaRPr lang="fr-FR" altLang="fr-FR" b="1" dirty="0">
              <a:latin typeface="Arial Unicode MS" pitchFamily="34" charset="-128"/>
              <a:ea typeface="Arial Unicode MS" pitchFamily="34" charset="-128"/>
              <a:cs typeface="Arial Unicode MS" pitchFamily="34" charset="-128"/>
            </a:endParaRPr>
          </a:p>
          <a:p>
            <a:endParaRPr lang="fr-FR" dirty="0"/>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15</a:t>
            </a:fld>
            <a:endParaRPr lang="fr-FR" altLang="fr-FR"/>
          </a:p>
        </p:txBody>
      </p:sp>
    </p:spTree>
    <p:extLst>
      <p:ext uri="{BB962C8B-B14F-4D97-AF65-F5344CB8AC3E}">
        <p14:creationId xmlns:p14="http://schemas.microsoft.com/office/powerpoint/2010/main" val="623544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Elections professionnelles 2018 : </a:t>
            </a:r>
            <a:r>
              <a:rPr lang="fr-FR" dirty="0" smtClean="0"/>
              <a:t>remontée des résultats</a:t>
            </a:r>
            <a:endParaRPr lang="fr-FR" dirty="0"/>
          </a:p>
        </p:txBody>
      </p:sp>
      <p:sp>
        <p:nvSpPr>
          <p:cNvPr id="3" name="Espace réservé du contenu 2"/>
          <p:cNvSpPr>
            <a:spLocks noGrp="1"/>
          </p:cNvSpPr>
          <p:nvPr>
            <p:ph idx="1"/>
          </p:nvPr>
        </p:nvSpPr>
        <p:spPr>
          <a:xfrm>
            <a:off x="457200" y="736847"/>
            <a:ext cx="8229599" cy="5713768"/>
          </a:xfrm>
        </p:spPr>
        <p:txBody>
          <a:bodyPr/>
          <a:lstStyle/>
          <a:p>
            <a:pPr marL="0" indent="0">
              <a:lnSpc>
                <a:spcPct val="80000"/>
              </a:lnSpc>
              <a:defRPr/>
            </a:pPr>
            <a:r>
              <a:rPr lang="fr-FR" altLang="fr-FR" sz="1800" u="sng" dirty="0" smtClean="0">
                <a:latin typeface="Arial Unicode MS" pitchFamily="34" charset="-128"/>
                <a:ea typeface="Arial Unicode MS" pitchFamily="34" charset="-128"/>
                <a:cs typeface="Arial Unicode MS" pitchFamily="34" charset="-128"/>
              </a:rPr>
              <a:t>Pour la composition du CSFPT, les résultats (</a:t>
            </a:r>
            <a:r>
              <a:rPr lang="fr-FR" altLang="fr-FR" sz="1400" u="sng" dirty="0" smtClean="0">
                <a:latin typeface="Arial Unicode MS" pitchFamily="34" charset="-128"/>
                <a:ea typeface="Arial Unicode MS" pitchFamily="34" charset="-128"/>
                <a:cs typeface="Arial Unicode MS" pitchFamily="34" charset="-128"/>
              </a:rPr>
              <a:t>article 4 décret n°84-346 du 10 mai 1984</a:t>
            </a:r>
            <a:r>
              <a:rPr lang="fr-FR" altLang="fr-FR" sz="1800" u="sng" dirty="0" smtClean="0">
                <a:latin typeface="Arial Unicode MS" pitchFamily="34" charset="-128"/>
                <a:ea typeface="Arial Unicode MS" pitchFamily="34" charset="-128"/>
                <a:cs typeface="Arial Unicode MS" pitchFamily="34" charset="-128"/>
              </a:rPr>
              <a:t>):</a:t>
            </a:r>
            <a:endParaRPr lang="fr-FR" altLang="fr-FR" sz="1800" u="sng" dirty="0">
              <a:latin typeface="Arial Unicode MS" pitchFamily="34" charset="-128"/>
              <a:ea typeface="Arial Unicode MS" pitchFamily="34" charset="-128"/>
              <a:cs typeface="Arial Unicode MS" pitchFamily="34" charset="-128"/>
            </a:endParaRPr>
          </a:p>
          <a:p>
            <a:pPr marL="0" indent="0">
              <a:lnSpc>
                <a:spcPct val="80000"/>
              </a:lnSpc>
              <a:defRPr/>
            </a:pPr>
            <a:endParaRPr lang="fr-FR" altLang="fr-FR" sz="1600" b="1" i="1" dirty="0">
              <a:latin typeface="Arial Unicode MS" pitchFamily="34" charset="-128"/>
              <a:ea typeface="Arial Unicode MS" pitchFamily="34" charset="-128"/>
              <a:cs typeface="Arial Unicode MS" pitchFamily="34" charset="-128"/>
            </a:endParaRPr>
          </a:p>
          <a:p>
            <a:pPr algn="just">
              <a:lnSpc>
                <a:spcPct val="80000"/>
              </a:lnSpc>
            </a:pPr>
            <a:r>
              <a:rPr lang="fr-FR" altLang="fr-FR" sz="1600" dirty="0" smtClean="0">
                <a:latin typeface="Arial Unicode MS" pitchFamily="34" charset="-128"/>
                <a:ea typeface="Arial Unicode MS" pitchFamily="34" charset="-128"/>
                <a:cs typeface="Arial Unicode MS" pitchFamily="34" charset="-128"/>
              </a:rPr>
              <a:t>1° Aux comités techniques des collectivités territoriales et de leurs établissements publics </a:t>
            </a:r>
            <a:endParaRPr lang="fr-FR" altLang="fr-FR" sz="1600" dirty="0">
              <a:latin typeface="Arial Unicode MS" pitchFamily="34" charset="-128"/>
              <a:ea typeface="Arial Unicode MS" pitchFamily="34" charset="-128"/>
              <a:cs typeface="Arial Unicode MS" pitchFamily="34" charset="-128"/>
            </a:endParaRPr>
          </a:p>
          <a:p>
            <a:pPr algn="just">
              <a:lnSpc>
                <a:spcPct val="80000"/>
              </a:lnSpc>
            </a:pPr>
            <a:r>
              <a:rPr lang="fr-FR" altLang="fr-FR" sz="1600" dirty="0" smtClean="0">
                <a:latin typeface="Arial Unicode MS" pitchFamily="34" charset="-128"/>
                <a:ea typeface="Arial Unicode MS" pitchFamily="34" charset="-128"/>
                <a:cs typeface="Arial Unicode MS" pitchFamily="34" charset="-128"/>
              </a:rPr>
              <a:t>2° Aux comités d’entreprise </a:t>
            </a:r>
            <a:r>
              <a:rPr lang="fr-FR" altLang="fr-FR" sz="1600" dirty="0">
                <a:latin typeface="Arial Unicode MS" pitchFamily="34" charset="-128"/>
                <a:ea typeface="Arial Unicode MS" pitchFamily="34" charset="-128"/>
                <a:cs typeface="Arial Unicode MS" pitchFamily="34" charset="-128"/>
              </a:rPr>
              <a:t>des </a:t>
            </a:r>
            <a:r>
              <a:rPr lang="fr-FR" altLang="fr-FR" sz="1600" dirty="0" smtClean="0">
                <a:latin typeface="Arial Unicode MS" pitchFamily="34" charset="-128"/>
                <a:ea typeface="Arial Unicode MS" pitchFamily="34" charset="-128"/>
                <a:cs typeface="Arial Unicode MS" pitchFamily="34" charset="-128"/>
              </a:rPr>
              <a:t>offices publics de l’habitat (</a:t>
            </a:r>
            <a:r>
              <a:rPr lang="fr-FR" altLang="fr-FR" sz="1600" dirty="0">
                <a:latin typeface="Arial Unicode MS" pitchFamily="34" charset="-128"/>
                <a:ea typeface="Arial Unicode MS" pitchFamily="34" charset="-128"/>
                <a:cs typeface="Arial Unicode MS" pitchFamily="34" charset="-128"/>
              </a:rPr>
              <a:t>agents publics</a:t>
            </a:r>
            <a:r>
              <a:rPr lang="fr-FR" altLang="fr-FR" sz="1600" dirty="0" smtClean="0">
                <a:latin typeface="Arial Unicode MS" pitchFamily="34" charset="-128"/>
                <a:ea typeface="Arial Unicode MS" pitchFamily="34" charset="-128"/>
                <a:cs typeface="Arial Unicode MS" pitchFamily="34" charset="-128"/>
              </a:rPr>
              <a:t>)</a:t>
            </a:r>
          </a:p>
          <a:p>
            <a:pPr algn="just">
              <a:lnSpc>
                <a:spcPct val="80000"/>
              </a:lnSpc>
            </a:pPr>
            <a:endParaRPr lang="fr-FR" altLang="fr-FR" sz="1600" b="1" dirty="0" smtClean="0">
              <a:latin typeface="Arial Unicode MS" pitchFamily="34" charset="-128"/>
              <a:ea typeface="Arial Unicode MS" pitchFamily="34" charset="-128"/>
              <a:cs typeface="Arial Unicode MS" pitchFamily="34" charset="-128"/>
            </a:endParaRPr>
          </a:p>
          <a:p>
            <a:pPr algn="just">
              <a:lnSpc>
                <a:spcPct val="80000"/>
              </a:lnSpc>
            </a:pPr>
            <a:endParaRPr lang="fr-FR" altLang="fr-FR" sz="1600" b="1" dirty="0">
              <a:latin typeface="Arial Unicode MS" pitchFamily="34" charset="-128"/>
              <a:ea typeface="Arial Unicode MS" pitchFamily="34" charset="-128"/>
              <a:cs typeface="Arial Unicode MS" pitchFamily="34" charset="-128"/>
            </a:endParaRPr>
          </a:p>
          <a:p>
            <a:pPr algn="just">
              <a:lnSpc>
                <a:spcPct val="80000"/>
              </a:lnSpc>
            </a:pPr>
            <a:endParaRPr lang="fr-FR" altLang="fr-FR" sz="1600" b="1" dirty="0">
              <a:latin typeface="Arial Unicode MS" pitchFamily="34" charset="-128"/>
              <a:ea typeface="Arial Unicode MS" pitchFamily="34" charset="-128"/>
              <a:cs typeface="Arial Unicode MS" pitchFamily="34" charset="-128"/>
            </a:endParaRPr>
          </a:p>
          <a:p>
            <a:pPr marL="0" indent="0" algn="just">
              <a:lnSpc>
                <a:spcPct val="80000"/>
              </a:lnSpc>
              <a:defRPr/>
            </a:pPr>
            <a:r>
              <a:rPr lang="fr-FR" sz="1800" b="1" dirty="0">
                <a:latin typeface="Arial Unicode MS" panose="020B0604020202020204" pitchFamily="34" charset="-128"/>
                <a:ea typeface="Arial Unicode MS" panose="020B0604020202020204" pitchFamily="34" charset="-128"/>
                <a:cs typeface="Arial Unicode MS" panose="020B0604020202020204" pitchFamily="34" charset="-128"/>
              </a:rPr>
              <a:t>Pour la </a:t>
            </a:r>
            <a:r>
              <a:rPr lang="fr-FR"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FPT :</a:t>
            </a:r>
            <a:r>
              <a:rPr lang="fr-FR"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fr-FR"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80000"/>
              </a:lnSpc>
              <a:defRPr/>
            </a:pP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La cartographie des scrutins organisés a été élaborée en lien étroit avec les préfectures, les centres de gestion et les collectivités concernées.</a:t>
            </a:r>
          </a:p>
          <a:p>
            <a:pPr marL="285750" indent="-285750" algn="just">
              <a:lnSpc>
                <a:spcPct val="80000"/>
              </a:lnSpc>
              <a:buFontTx/>
              <a:buChar char="-"/>
              <a:defRPr/>
            </a:pPr>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80000"/>
              </a:lnSpc>
              <a:defRPr/>
            </a:pP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Intégrée dans une application informatique dédiée aux élections, cette </a:t>
            </a:r>
            <a:r>
              <a:rPr lang="fr-FR" sz="1600" u="sng" dirty="0">
                <a:latin typeface="Arial Unicode MS" panose="020B0604020202020204" pitchFamily="34" charset="-128"/>
                <a:ea typeface="Arial Unicode MS" panose="020B0604020202020204" pitchFamily="34" charset="-128"/>
                <a:cs typeface="Arial Unicode MS" panose="020B0604020202020204" pitchFamily="34" charset="-128"/>
              </a:rPr>
              <a:t>cartographie est quasiment finalisée</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Les préfectures ont toutefois la possibilité de continuer à l’actualiser.</a:t>
            </a:r>
          </a:p>
          <a:p>
            <a:pPr marL="0" indent="0" algn="just">
              <a:lnSpc>
                <a:spcPct val="80000"/>
              </a:lnSpc>
              <a:defRPr/>
            </a:pPr>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80000"/>
              </a:lnSpc>
              <a:defRPr/>
            </a:pP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La cartographie départementale dans sa version du 30 juin 2018 a été mise en ligne sur le site internet de la DGCL pour la bonne information de l’ensemble des acteurs et présentée aux organisations syndicales lors d’un GT le 5 juillet 2018.   </a:t>
            </a:r>
          </a:p>
          <a:p>
            <a:pPr marL="0" indent="0">
              <a:lnSpc>
                <a:spcPct val="80000"/>
              </a:lnSpc>
            </a:pPr>
            <a:endParaRPr lang="fr-FR" altLang="fr-FR" sz="1600" i="1" dirty="0">
              <a:latin typeface="Arial Unicode MS" pitchFamily="34" charset="-128"/>
              <a:ea typeface="ＭＳ Ｐゴシック" pitchFamily="34" charset="-128"/>
            </a:endParaRPr>
          </a:p>
          <a:p>
            <a:pPr marL="0" indent="0">
              <a:lnSpc>
                <a:spcPct val="80000"/>
              </a:lnSpc>
            </a:pPr>
            <a:endParaRPr lang="fr-FR" altLang="fr-FR" sz="1600" u="sng" dirty="0">
              <a:latin typeface="Arial Unicode MS" pitchFamily="34" charset="-128"/>
              <a:ea typeface="ＭＳ Ｐゴシック" pitchFamily="34" charset="-128"/>
            </a:endParaRPr>
          </a:p>
          <a:p>
            <a:pPr>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a:lnSpc>
                <a:spcPct val="80000"/>
              </a:lnSpc>
              <a:defRPr/>
            </a:pPr>
            <a:endParaRPr lang="fr-FR" altLang="fr-FR" sz="1600" dirty="0">
              <a:latin typeface="Arial Unicode MS" pitchFamily="34" charset="-128"/>
              <a:ea typeface="Arial Unicode MS" pitchFamily="34" charset="-128"/>
              <a:cs typeface="Arial Unicode MS" pitchFamily="34" charset="-128"/>
            </a:endParaRPr>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16</a:t>
            </a:fld>
            <a:endParaRPr lang="fr-FR" altLang="fr-FR"/>
          </a:p>
        </p:txBody>
      </p:sp>
    </p:spTree>
    <p:extLst>
      <p:ext uri="{BB962C8B-B14F-4D97-AF65-F5344CB8AC3E}">
        <p14:creationId xmlns:p14="http://schemas.microsoft.com/office/powerpoint/2010/main" val="1930135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Elections professionnelles 2018 : </a:t>
            </a:r>
            <a:r>
              <a:rPr lang="fr-FR" dirty="0" smtClean="0"/>
              <a:t>remontée des résultats</a:t>
            </a:r>
            <a:endParaRPr lang="fr-FR" dirty="0"/>
          </a:p>
        </p:txBody>
      </p:sp>
      <p:sp>
        <p:nvSpPr>
          <p:cNvPr id="3" name="Espace réservé du contenu 2"/>
          <p:cNvSpPr>
            <a:spLocks noGrp="1"/>
          </p:cNvSpPr>
          <p:nvPr>
            <p:ph idx="1"/>
          </p:nvPr>
        </p:nvSpPr>
        <p:spPr>
          <a:xfrm>
            <a:off x="457200" y="736847"/>
            <a:ext cx="8229599" cy="5713768"/>
          </a:xfrm>
        </p:spPr>
        <p:txBody>
          <a:bodyPr/>
          <a:lstStyle/>
          <a:p>
            <a:pPr algn="just">
              <a:lnSpc>
                <a:spcPct val="80000"/>
              </a:lnSpc>
            </a:pPr>
            <a:endParaRPr lang="fr-FR" altLang="fr-FR" sz="1600" b="1" dirty="0">
              <a:latin typeface="Arial Unicode MS" pitchFamily="34" charset="-128"/>
              <a:ea typeface="Arial Unicode MS" pitchFamily="34" charset="-128"/>
              <a:cs typeface="Arial Unicode MS" pitchFamily="34" charset="-128"/>
            </a:endParaRPr>
          </a:p>
          <a:p>
            <a:pPr algn="just">
              <a:lnSpc>
                <a:spcPct val="80000"/>
              </a:lnSpc>
            </a:pPr>
            <a:r>
              <a:rPr lang="fr-FR" altLang="fr-FR" sz="1800" u="sng" dirty="0" smtClean="0">
                <a:latin typeface="Arial Unicode MS" pitchFamily="34" charset="-128"/>
                <a:ea typeface="Arial Unicode MS" pitchFamily="34" charset="-128"/>
                <a:cs typeface="Arial Unicode MS" pitchFamily="34" charset="-128"/>
              </a:rPr>
              <a:t>Pour la composition du CSFPH , les résultats (</a:t>
            </a:r>
            <a:r>
              <a:rPr lang="fr-FR" altLang="fr-FR" sz="1400" u="sng" dirty="0" smtClean="0">
                <a:latin typeface="Arial Unicode MS" pitchFamily="34" charset="-128"/>
                <a:ea typeface="Arial Unicode MS" pitchFamily="34" charset="-128"/>
                <a:cs typeface="Arial Unicode MS" pitchFamily="34" charset="-128"/>
              </a:rPr>
              <a:t>article 2 du décret n°2012-739 du 9 mai </a:t>
            </a:r>
          </a:p>
          <a:p>
            <a:pPr algn="just">
              <a:lnSpc>
                <a:spcPct val="80000"/>
              </a:lnSpc>
            </a:pPr>
            <a:r>
              <a:rPr lang="fr-FR" altLang="fr-FR" sz="1400" u="sng" dirty="0" smtClean="0">
                <a:latin typeface="Arial Unicode MS" pitchFamily="34" charset="-128"/>
                <a:ea typeface="Arial Unicode MS" pitchFamily="34" charset="-128"/>
                <a:cs typeface="Arial Unicode MS" pitchFamily="34" charset="-128"/>
              </a:rPr>
              <a:t>2012)</a:t>
            </a:r>
            <a:r>
              <a:rPr lang="fr-FR" altLang="fr-FR" sz="1400" dirty="0" smtClean="0">
                <a:latin typeface="Arial Unicode MS" pitchFamily="34" charset="-128"/>
                <a:ea typeface="Arial Unicode MS" pitchFamily="34" charset="-128"/>
                <a:cs typeface="Arial Unicode MS" pitchFamily="34" charset="-128"/>
              </a:rPr>
              <a:t> : </a:t>
            </a:r>
            <a:r>
              <a:rPr lang="fr-FR" altLang="fr-FR" sz="1400" dirty="0">
                <a:latin typeface="Arial Unicode MS" pitchFamily="34" charset="-128"/>
                <a:ea typeface="Arial Unicode MS" pitchFamily="34" charset="-128"/>
                <a:cs typeface="Arial Unicode MS" pitchFamily="34" charset="-128"/>
              </a:rPr>
              <a:t>	</a:t>
            </a:r>
          </a:p>
          <a:p>
            <a:pPr algn="just">
              <a:lnSpc>
                <a:spcPct val="80000"/>
              </a:lnSpc>
            </a:pPr>
            <a:endParaRPr lang="fr-FR" altLang="fr-FR" sz="1600" dirty="0">
              <a:latin typeface="Arial Unicode MS" pitchFamily="34" charset="-128"/>
              <a:ea typeface="Arial Unicode MS" pitchFamily="34" charset="-128"/>
              <a:cs typeface="Arial Unicode MS" pitchFamily="34" charset="-128"/>
            </a:endParaRPr>
          </a:p>
          <a:p>
            <a:pPr algn="just">
              <a:lnSpc>
                <a:spcPct val="80000"/>
              </a:lnSpc>
            </a:pPr>
            <a:r>
              <a:rPr lang="fr-FR" altLang="fr-FR" sz="1600" dirty="0" smtClean="0">
                <a:latin typeface="Arial Unicode MS" pitchFamily="34" charset="-128"/>
                <a:ea typeface="Arial Unicode MS" pitchFamily="34" charset="-128"/>
                <a:cs typeface="Arial Unicode MS" pitchFamily="34" charset="-128"/>
              </a:rPr>
              <a:t>1° Aux comités techniques d’établissements des </a:t>
            </a:r>
            <a:r>
              <a:rPr lang="fr-FR" altLang="fr-FR" sz="1600" dirty="0">
                <a:latin typeface="Arial Unicode MS" pitchFamily="34" charset="-128"/>
                <a:ea typeface="Arial Unicode MS" pitchFamily="34" charset="-128"/>
                <a:cs typeface="Arial Unicode MS" pitchFamily="34" charset="-128"/>
              </a:rPr>
              <a:t>établissements publics de </a:t>
            </a:r>
            <a:r>
              <a:rPr lang="fr-FR" altLang="fr-FR" sz="1600" dirty="0" smtClean="0">
                <a:latin typeface="Arial Unicode MS" pitchFamily="34" charset="-128"/>
                <a:ea typeface="Arial Unicode MS" pitchFamily="34" charset="-128"/>
                <a:cs typeface="Arial Unicode MS" pitchFamily="34" charset="-128"/>
              </a:rPr>
              <a:t>santé </a:t>
            </a:r>
          </a:p>
          <a:p>
            <a:pPr algn="just">
              <a:lnSpc>
                <a:spcPct val="80000"/>
              </a:lnSpc>
            </a:pPr>
            <a:r>
              <a:rPr lang="fr-FR" altLang="fr-FR" sz="1600" dirty="0" smtClean="0">
                <a:latin typeface="Arial Unicode MS" pitchFamily="34" charset="-128"/>
                <a:ea typeface="Arial Unicode MS" pitchFamily="34" charset="-128"/>
                <a:cs typeface="Arial Unicode MS" pitchFamily="34" charset="-128"/>
              </a:rPr>
              <a:t>2° Aux comités techniques des groupements de coopération sanitaire de moyens de droit public</a:t>
            </a:r>
          </a:p>
          <a:p>
            <a:pPr algn="just">
              <a:lnSpc>
                <a:spcPct val="80000"/>
              </a:lnSpc>
            </a:pPr>
            <a:r>
              <a:rPr lang="fr-FR" altLang="fr-FR" sz="1600" dirty="0" smtClean="0">
                <a:latin typeface="Arial Unicode MS" pitchFamily="34" charset="-128"/>
                <a:ea typeface="Arial Unicode MS" pitchFamily="34" charset="-128"/>
                <a:cs typeface="Arial Unicode MS" pitchFamily="34" charset="-128"/>
              </a:rPr>
              <a:t>3° Aux comités techniques des </a:t>
            </a:r>
            <a:r>
              <a:rPr lang="fr-FR" altLang="fr-FR" sz="1600" dirty="0">
                <a:latin typeface="Arial Unicode MS" pitchFamily="34" charset="-128"/>
                <a:ea typeface="Arial Unicode MS" pitchFamily="34" charset="-128"/>
                <a:cs typeface="Arial Unicode MS" pitchFamily="34" charset="-128"/>
              </a:rPr>
              <a:t>établissements sociaux et </a:t>
            </a:r>
            <a:r>
              <a:rPr lang="fr-FR" altLang="fr-FR" sz="1600" dirty="0" smtClean="0">
                <a:latin typeface="Arial Unicode MS" pitchFamily="34" charset="-128"/>
                <a:ea typeface="Arial Unicode MS" pitchFamily="34" charset="-128"/>
                <a:cs typeface="Arial Unicode MS" pitchFamily="34" charset="-128"/>
              </a:rPr>
              <a:t>médicaux-sociaux</a:t>
            </a:r>
          </a:p>
          <a:p>
            <a:pPr algn="just">
              <a:lnSpc>
                <a:spcPct val="80000"/>
              </a:lnSpc>
            </a:pPr>
            <a:r>
              <a:rPr lang="fr-FR" altLang="fr-FR" sz="1600" dirty="0" smtClean="0">
                <a:latin typeface="Arial Unicode MS" pitchFamily="34" charset="-128"/>
                <a:ea typeface="Arial Unicode MS" pitchFamily="34" charset="-128"/>
                <a:cs typeface="Arial Unicode MS" pitchFamily="34" charset="-128"/>
              </a:rPr>
              <a:t>4° Au comité consultatif national </a:t>
            </a:r>
          </a:p>
          <a:p>
            <a:pPr>
              <a:lnSpc>
                <a:spcPct val="80000"/>
              </a:lnSpc>
            </a:pPr>
            <a:endParaRPr lang="fr-FR" altLang="fr-FR" sz="1600" dirty="0">
              <a:latin typeface="Arial Unicode MS" pitchFamily="34" charset="-128"/>
              <a:ea typeface="Arial Unicode MS" pitchFamily="34" charset="-128"/>
              <a:cs typeface="Arial Unicode MS" pitchFamily="34" charset="-128"/>
            </a:endParaRPr>
          </a:p>
          <a:p>
            <a:pPr>
              <a:lnSpc>
                <a:spcPct val="80000"/>
              </a:lnSpc>
            </a:pPr>
            <a:endParaRPr lang="fr-FR" altLang="fr-FR" sz="1800" u="sng" dirty="0" smtClean="0">
              <a:latin typeface="Arial Unicode MS" pitchFamily="34" charset="-128"/>
              <a:ea typeface="Arial Unicode MS" pitchFamily="34" charset="-128"/>
              <a:cs typeface="Arial Unicode MS" pitchFamily="34" charset="-128"/>
            </a:endParaRPr>
          </a:p>
          <a:p>
            <a:pPr>
              <a:lnSpc>
                <a:spcPct val="80000"/>
              </a:lnSpc>
            </a:pPr>
            <a:endParaRPr lang="fr-FR" altLang="fr-FR" sz="1800" u="sng" dirty="0">
              <a:latin typeface="Arial Unicode MS" pitchFamily="34" charset="-128"/>
              <a:ea typeface="Arial Unicode MS" pitchFamily="34" charset="-128"/>
              <a:cs typeface="Arial Unicode MS" pitchFamily="34" charset="-128"/>
            </a:endParaRPr>
          </a:p>
          <a:p>
            <a:pPr>
              <a:lnSpc>
                <a:spcPct val="80000"/>
              </a:lnSpc>
            </a:pPr>
            <a:endParaRPr lang="fr-FR" altLang="fr-FR" sz="1800" u="sng" dirty="0" smtClean="0">
              <a:latin typeface="Arial Unicode MS" pitchFamily="34" charset="-128"/>
              <a:ea typeface="Arial Unicode MS" pitchFamily="34" charset="-128"/>
              <a:cs typeface="Arial Unicode MS" pitchFamily="34" charset="-128"/>
            </a:endParaRPr>
          </a:p>
          <a:p>
            <a:pPr>
              <a:lnSpc>
                <a:spcPct val="80000"/>
              </a:lnSpc>
            </a:pPr>
            <a:r>
              <a:rPr lang="fr-FR" altLang="fr-FR" sz="1800" u="sng" dirty="0" smtClean="0">
                <a:latin typeface="Arial Unicode MS" pitchFamily="34" charset="-128"/>
                <a:ea typeface="Arial Unicode MS" pitchFamily="34" charset="-128"/>
                <a:cs typeface="Arial Unicode MS" pitchFamily="34" charset="-128"/>
              </a:rPr>
              <a:t>Pour la composition du CCFP</a:t>
            </a:r>
            <a:r>
              <a:rPr lang="fr-FR" altLang="fr-FR" sz="1600" u="sng" dirty="0" smtClean="0">
                <a:latin typeface="Arial Unicode MS" pitchFamily="34" charset="-128"/>
                <a:ea typeface="Arial Unicode MS" pitchFamily="34" charset="-128"/>
                <a:cs typeface="Arial Unicode MS" pitchFamily="34" charset="-128"/>
              </a:rPr>
              <a:t> (</a:t>
            </a:r>
            <a:r>
              <a:rPr lang="fr-FR" altLang="fr-FR" sz="1200" u="sng" dirty="0" smtClean="0">
                <a:latin typeface="Arial Unicode MS" pitchFamily="34" charset="-128"/>
                <a:ea typeface="Arial Unicode MS" pitchFamily="34" charset="-128"/>
                <a:cs typeface="Arial Unicode MS" pitchFamily="34" charset="-128"/>
              </a:rPr>
              <a:t>article 4 décret n°2012-148 du 30 janvier 2012</a:t>
            </a:r>
            <a:r>
              <a:rPr lang="fr-FR" altLang="fr-FR" sz="1600" u="sng" dirty="0" smtClean="0">
                <a:latin typeface="Arial Unicode MS" pitchFamily="34" charset="-128"/>
                <a:ea typeface="Arial Unicode MS" pitchFamily="34" charset="-128"/>
                <a:cs typeface="Arial Unicode MS" pitchFamily="34" charset="-128"/>
              </a:rPr>
              <a:t>):</a:t>
            </a:r>
          </a:p>
          <a:p>
            <a:pPr>
              <a:lnSpc>
                <a:spcPct val="80000"/>
              </a:lnSpc>
            </a:pPr>
            <a:endParaRPr lang="fr-FR" altLang="fr-FR" sz="1600" dirty="0" smtClean="0">
              <a:latin typeface="Arial Unicode MS" pitchFamily="34" charset="-128"/>
              <a:ea typeface="Arial Unicode MS" pitchFamily="34" charset="-128"/>
              <a:cs typeface="Arial Unicode MS" pitchFamily="34" charset="-128"/>
            </a:endParaRPr>
          </a:p>
          <a:p>
            <a:pPr algn="just">
              <a:lnSpc>
                <a:spcPct val="80000"/>
              </a:lnSpc>
            </a:pPr>
            <a:r>
              <a:rPr lang="fr-FR" altLang="fr-FR" sz="1600" dirty="0" smtClean="0">
                <a:latin typeface="Arial Unicode MS" pitchFamily="34" charset="-128"/>
                <a:ea typeface="Arial Unicode MS" pitchFamily="34" charset="-128"/>
                <a:cs typeface="Arial Unicode MS" pitchFamily="34" charset="-128"/>
              </a:rPr>
              <a:t>Agrégation des résultats pris en compte pour la composition de chacun des conseils</a:t>
            </a:r>
          </a:p>
          <a:p>
            <a:pPr algn="just">
              <a:lnSpc>
                <a:spcPct val="80000"/>
              </a:lnSpc>
            </a:pPr>
            <a:r>
              <a:rPr lang="fr-FR" altLang="fr-FR" sz="1600" dirty="0" smtClean="0">
                <a:latin typeface="Arial Unicode MS" pitchFamily="34" charset="-128"/>
                <a:ea typeface="Arial Unicode MS" pitchFamily="34" charset="-128"/>
                <a:cs typeface="Arial Unicode MS" pitchFamily="34" charset="-128"/>
              </a:rPr>
              <a:t>supérieurs</a:t>
            </a:r>
            <a:endParaRPr lang="fr-FR" altLang="fr-FR" sz="1600" dirty="0">
              <a:latin typeface="Arial Unicode MS" pitchFamily="34" charset="-128"/>
              <a:ea typeface="Arial Unicode MS" pitchFamily="34" charset="-128"/>
              <a:cs typeface="Arial Unicode MS" pitchFamily="34" charset="-128"/>
            </a:endParaRPr>
          </a:p>
          <a:p>
            <a:pPr marL="0" indent="0">
              <a:lnSpc>
                <a:spcPct val="80000"/>
              </a:lnSpc>
            </a:pPr>
            <a:endParaRPr lang="fr-FR" altLang="fr-FR" sz="1600" i="1" dirty="0">
              <a:latin typeface="Arial Unicode MS" pitchFamily="34" charset="-128"/>
              <a:ea typeface="ＭＳ Ｐゴシック" pitchFamily="34" charset="-128"/>
            </a:endParaRPr>
          </a:p>
          <a:p>
            <a:pPr marL="0" indent="0">
              <a:lnSpc>
                <a:spcPct val="80000"/>
              </a:lnSpc>
            </a:pPr>
            <a:endParaRPr lang="fr-FR" altLang="fr-FR" sz="1600" u="sng" dirty="0">
              <a:latin typeface="Arial Unicode MS" pitchFamily="34" charset="-128"/>
              <a:ea typeface="ＭＳ Ｐゴシック" pitchFamily="34" charset="-128"/>
            </a:endParaRPr>
          </a:p>
          <a:p>
            <a:pPr>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a:lnSpc>
                <a:spcPct val="80000"/>
              </a:lnSpc>
              <a:defRPr/>
            </a:pPr>
            <a:endParaRPr lang="fr-FR" altLang="fr-FR" sz="1600" dirty="0">
              <a:latin typeface="Arial Unicode MS" pitchFamily="34" charset="-128"/>
              <a:ea typeface="Arial Unicode MS" pitchFamily="34" charset="-128"/>
              <a:cs typeface="Arial Unicode MS" pitchFamily="34" charset="-128"/>
            </a:endParaRPr>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17</a:t>
            </a:fld>
            <a:endParaRPr lang="fr-FR" altLang="fr-FR"/>
          </a:p>
        </p:txBody>
      </p:sp>
    </p:spTree>
    <p:extLst>
      <p:ext uri="{BB962C8B-B14F-4D97-AF65-F5344CB8AC3E}">
        <p14:creationId xmlns:p14="http://schemas.microsoft.com/office/powerpoint/2010/main" val="2462288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Elections professionnelles 2018 : remontée des résultats</a:t>
            </a:r>
            <a:endParaRPr lang="fr-FR" dirty="0"/>
          </a:p>
        </p:txBody>
      </p:sp>
      <p:sp>
        <p:nvSpPr>
          <p:cNvPr id="3" name="Espace réservé du contenu 2"/>
          <p:cNvSpPr>
            <a:spLocks noGrp="1"/>
          </p:cNvSpPr>
          <p:nvPr>
            <p:ph idx="1"/>
          </p:nvPr>
        </p:nvSpPr>
        <p:spPr>
          <a:xfrm>
            <a:off x="102413" y="592531"/>
            <a:ext cx="8807501" cy="5605069"/>
          </a:xfrm>
        </p:spPr>
        <p:txBody>
          <a:bodyPr/>
          <a:lstStyle/>
          <a:p>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B- </a:t>
            </a:r>
            <a:r>
              <a:rPr lang="fr-FR" sz="1600" b="1" u="sng" dirty="0">
                <a:latin typeface="Arial Unicode MS" panose="020B0604020202020204" pitchFamily="34" charset="-128"/>
                <a:ea typeface="Arial Unicode MS" panose="020B0604020202020204" pitchFamily="34" charset="-128"/>
                <a:cs typeface="Arial Unicode MS" panose="020B0604020202020204" pitchFamily="34" charset="-128"/>
              </a:rPr>
              <a:t>Processus de remontée des résultats </a:t>
            </a:r>
          </a:p>
          <a:p>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Rappel du </a:t>
            </a:r>
            <a:r>
              <a:rPr lang="fr-FR"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calendrier prévisionnel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de remontée et de diffusion des résultats </a:t>
            </a:r>
            <a:r>
              <a:rPr lang="fr-FR"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soumis à l’arbitrage des ministres</a:t>
            </a:r>
          </a:p>
          <a:p>
            <a:r>
              <a:rPr lang="fr-FR" sz="1400" b="1" dirty="0"/>
              <a:t>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fr-FR" sz="1200" dirty="0" smtClean="0">
                <a:latin typeface="Arial Unicode MS" panose="020B0604020202020204" pitchFamily="34" charset="-128"/>
                <a:ea typeface="Arial Unicode MS" panose="020B0604020202020204" pitchFamily="34" charset="-128"/>
                <a:cs typeface="Arial Unicode MS" panose="020B0604020202020204" pitchFamily="34" charset="-128"/>
              </a:rPr>
              <a:t>Une note est soumise aux cabinets des ministres</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0"/>
              </a:spcAft>
            </a:pPr>
            <a:r>
              <a:rPr lang="fr-FR" sz="1600" b="1" dirty="0" smtClean="0"/>
              <a:t> </a:t>
            </a:r>
            <a:r>
              <a:rPr lang="fr-FR" sz="1600" b="1" dirty="0">
                <a:latin typeface="Times New Roman"/>
                <a:ea typeface="Calibri"/>
              </a:rPr>
              <a:t> </a:t>
            </a:r>
            <a:endParaRPr lang="fr-FR" sz="1600" dirty="0">
              <a:latin typeface="Times New Roman"/>
              <a:ea typeface="Times New Roman"/>
            </a:endParaRPr>
          </a:p>
          <a:p>
            <a:pPr indent="449580">
              <a:spcAft>
                <a:spcPts val="0"/>
              </a:spcAft>
            </a:pPr>
            <a:r>
              <a:rPr lang="fr-FR" sz="1600" b="1" dirty="0">
                <a:latin typeface="Times New Roman"/>
                <a:ea typeface="Calibri"/>
              </a:rPr>
              <a:t> </a:t>
            </a:r>
            <a:endParaRPr lang="fr-FR" sz="1600" dirty="0">
              <a:latin typeface="Times New Roman"/>
              <a:ea typeface="Times New Roman"/>
            </a:endParaRPr>
          </a:p>
          <a:p>
            <a:r>
              <a:rPr lang="fr-FR" sz="1600" b="1" dirty="0">
                <a:latin typeface="Times New Roman"/>
                <a:ea typeface="Calibri"/>
              </a:rPr>
              <a:t/>
            </a:r>
            <a:br>
              <a:rPr lang="fr-FR" sz="1600" b="1" dirty="0">
                <a:latin typeface="Times New Roman"/>
                <a:ea typeface="Calibri"/>
              </a:rPr>
            </a:br>
            <a:endParaRPr lang="fr-FR" sz="1600" dirty="0" smtClean="0"/>
          </a:p>
          <a:p>
            <a:r>
              <a:rPr lang="fr-FR" sz="1600" b="1" dirty="0"/>
              <a:t/>
            </a:r>
            <a:br>
              <a:rPr lang="fr-FR" sz="1600" b="1" dirty="0"/>
            </a:b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18</a:t>
            </a:fld>
            <a:endParaRPr lang="fr-FR" altLang="fr-FR"/>
          </a:p>
        </p:txBody>
      </p:sp>
      <p:graphicFrame>
        <p:nvGraphicFramePr>
          <p:cNvPr id="7" name="Diagramme 6"/>
          <p:cNvGraphicFramePr/>
          <p:nvPr>
            <p:extLst/>
          </p:nvPr>
        </p:nvGraphicFramePr>
        <p:xfrm>
          <a:off x="216725" y="1111783"/>
          <a:ext cx="8564245" cy="4517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5475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Elections professionnelles 2018 : </a:t>
            </a:r>
            <a:r>
              <a:rPr lang="fr-FR" dirty="0" smtClean="0"/>
              <a:t>remontée des résultats</a:t>
            </a:r>
            <a:endParaRPr lang="fr-FR" dirty="0"/>
          </a:p>
        </p:txBody>
      </p:sp>
      <p:sp>
        <p:nvSpPr>
          <p:cNvPr id="3" name="Espace réservé du contenu 2"/>
          <p:cNvSpPr>
            <a:spLocks noGrp="1"/>
          </p:cNvSpPr>
          <p:nvPr>
            <p:ph idx="1"/>
          </p:nvPr>
        </p:nvSpPr>
        <p:spPr>
          <a:xfrm>
            <a:off x="448295" y="687032"/>
            <a:ext cx="8229599" cy="5713768"/>
          </a:xfrm>
        </p:spPr>
        <p:txBody>
          <a:bodyPr/>
          <a:lstStyle/>
          <a:p>
            <a:pPr marL="0" indent="0">
              <a:lnSpc>
                <a:spcPct val="80000"/>
              </a:lnSpc>
            </a:pPr>
            <a:r>
              <a:rPr lang="fr-FR" altLang="fr-FR" sz="1600" b="1" dirty="0" smtClean="0">
                <a:latin typeface="Arial Unicode MS" pitchFamily="34" charset="-128"/>
                <a:ea typeface="ＭＳ Ｐゴシック" pitchFamily="34" charset="-128"/>
              </a:rPr>
              <a:t>C- </a:t>
            </a:r>
            <a:r>
              <a:rPr lang="fr-FR" altLang="fr-FR" sz="1600" b="1" u="sng" dirty="0" smtClean="0">
                <a:latin typeface="Arial Unicode MS" pitchFamily="34" charset="-128"/>
                <a:ea typeface="ＭＳ Ｐゴシック" pitchFamily="34" charset="-128"/>
              </a:rPr>
              <a:t>Remontée des résultats : présentation opérationnelle</a:t>
            </a:r>
          </a:p>
          <a:p>
            <a:pPr marL="0" indent="0">
              <a:lnSpc>
                <a:spcPct val="80000"/>
              </a:lnSpc>
            </a:pPr>
            <a:endParaRPr lang="fr-FR" altLang="fr-FR" sz="1600" b="1" dirty="0">
              <a:latin typeface="Arial Unicode MS" pitchFamily="34" charset="-128"/>
              <a:ea typeface="ＭＳ Ｐゴシック" pitchFamily="34" charset="-128"/>
            </a:endParaRPr>
          </a:p>
          <a:p>
            <a:pPr marL="0" indent="0">
              <a:lnSpc>
                <a:spcPct val="80000"/>
              </a:lnSpc>
            </a:pPr>
            <a:r>
              <a:rPr lang="fr-FR" altLang="fr-FR" sz="1600" b="1" dirty="0" smtClean="0">
                <a:latin typeface="Arial Unicode MS" pitchFamily="34" charset="-128"/>
                <a:ea typeface="ＭＳ Ｐゴシック" pitchFamily="34" charset="-128"/>
              </a:rPr>
              <a:t>1/ </a:t>
            </a:r>
            <a:r>
              <a:rPr lang="fr-FR" altLang="fr-FR" sz="1600" b="1" u="sng" dirty="0" smtClean="0">
                <a:latin typeface="Arial Unicode MS" pitchFamily="34" charset="-128"/>
                <a:ea typeface="ＭＳ Ｐゴシック" pitchFamily="34" charset="-128"/>
              </a:rPr>
              <a:t>Désignation des </a:t>
            </a:r>
            <a:r>
              <a:rPr lang="fr-FR" altLang="fr-FR" sz="1600" b="1" u="sng" dirty="0">
                <a:latin typeface="Arial Unicode MS" pitchFamily="34" charset="-128"/>
                <a:ea typeface="ＭＳ Ｐゴシック" pitchFamily="34" charset="-128"/>
              </a:rPr>
              <a:t>c</a:t>
            </a:r>
            <a:r>
              <a:rPr lang="fr-FR" altLang="fr-FR" sz="1600" b="1" u="sng" dirty="0" smtClean="0">
                <a:latin typeface="Arial Unicode MS" pitchFamily="34" charset="-128"/>
                <a:ea typeface="ＭＳ Ｐゴシック" pitchFamily="34" charset="-128"/>
              </a:rPr>
              <a:t>orrespondants CALAME </a:t>
            </a:r>
            <a:r>
              <a:rPr lang="fr-FR" altLang="fr-FR" sz="1600" b="1" dirty="0" smtClean="0">
                <a:latin typeface="Arial Unicode MS" pitchFamily="34" charset="-128"/>
                <a:ea typeface="ＭＳ Ｐゴシック" pitchFamily="34" charset="-128"/>
              </a:rPr>
              <a:t>:</a:t>
            </a:r>
          </a:p>
          <a:p>
            <a:pPr marL="0" indent="0" algn="just">
              <a:lnSpc>
                <a:spcPct val="80000"/>
              </a:lnSpc>
            </a:pPr>
            <a:r>
              <a:rPr lang="fr-FR" altLang="fr-FR" sz="1600" dirty="0" smtClean="0">
                <a:latin typeface="Arial Unicode MS" pitchFamily="34" charset="-128"/>
                <a:ea typeface="ＭＳ Ｐゴシック" pitchFamily="34" charset="-128"/>
              </a:rPr>
              <a:t>- Lors de la réunion du 13 avril dernier, il était prévu que les coordonnées des correspondants chargés de la remontée des résultats soient transmises à la DGAFP-DESSI.</a:t>
            </a:r>
          </a:p>
          <a:p>
            <a:pPr marL="0" indent="0" algn="just">
              <a:lnSpc>
                <a:spcPct val="80000"/>
              </a:lnSpc>
            </a:pPr>
            <a:r>
              <a:rPr lang="fr-FR" altLang="fr-FR" sz="1600" dirty="0" smtClean="0">
                <a:latin typeface="Arial Unicode MS" pitchFamily="34" charset="-128"/>
                <a:ea typeface="ＭＳ Ｐゴシック" pitchFamily="34" charset="-128"/>
              </a:rPr>
              <a:t>- A ce jour :  ce travail de désignation est quasiment terminé. Il doit être achevé la semaine prochaine afin que le DESSI dispose de la liste de tous ces correspondants.</a:t>
            </a:r>
          </a:p>
          <a:p>
            <a:pPr marL="0" indent="0" algn="just">
              <a:lnSpc>
                <a:spcPct val="80000"/>
              </a:lnSpc>
            </a:pPr>
            <a:r>
              <a:rPr lang="fr-FR" altLang="fr-FR" sz="1600" dirty="0" smtClean="0">
                <a:latin typeface="Arial Unicode MS" pitchFamily="34" charset="-128"/>
                <a:ea typeface="ＭＳ Ｐゴシック" pitchFamily="34" charset="-128"/>
              </a:rPr>
              <a:t>Nous avons recommandé que chaque administration désigne par sécurité deux correspondants. </a:t>
            </a:r>
          </a:p>
          <a:p>
            <a:pPr marL="0" indent="0" algn="just">
              <a:lnSpc>
                <a:spcPct val="80000"/>
              </a:lnSpc>
            </a:pPr>
            <a:endParaRPr lang="fr-FR" altLang="fr-FR" sz="1600" dirty="0" smtClean="0">
              <a:latin typeface="Arial Unicode MS" pitchFamily="34" charset="-128"/>
              <a:ea typeface="ＭＳ Ｐゴシック" pitchFamily="34" charset="-128"/>
            </a:endParaRPr>
          </a:p>
          <a:p>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2/ </a:t>
            </a:r>
            <a:r>
              <a:rPr lang="fr-FR" sz="1600" b="1" u="sng" dirty="0">
                <a:latin typeface="Arial Unicode MS" panose="020B0604020202020204" pitchFamily="34" charset="-128"/>
                <a:ea typeface="Arial Unicode MS" panose="020B0604020202020204" pitchFamily="34" charset="-128"/>
                <a:cs typeface="Arial Unicode MS" panose="020B0604020202020204" pitchFamily="34" charset="-128"/>
              </a:rPr>
              <a:t>Rôle </a:t>
            </a:r>
            <a:r>
              <a:rPr lang="fr-FR"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de ces correspondants </a:t>
            </a:r>
          </a:p>
          <a:p>
            <a:pPr algn="just"/>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Ils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sont les </a:t>
            </a: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interlocuteurs uniques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du DESSI à la DGAFP pour les résultats de tous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les</a:t>
            </a:r>
          </a:p>
          <a:p>
            <a:pPr algn="just"/>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scrutins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qui relèvent du périmètre de leur administration.</a:t>
            </a:r>
          </a:p>
          <a:p>
            <a:pPr marL="0" indent="0" algn="just"/>
            <a:r>
              <a:rPr lang="fr-FR" sz="1600" dirty="0" smtClean="0">
                <a:latin typeface="Arial Unicode MS" pitchFamily="34" charset="-128"/>
                <a:ea typeface="Arial Unicode MS" pitchFamily="34" charset="-128"/>
                <a:cs typeface="Arial Unicode MS" pitchFamily="34" charset="-128"/>
              </a:rPr>
              <a:t>- Pour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les départements ministériels, les correspondants CALAME sont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les </a:t>
            </a:r>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interlocuteurs </a:t>
            </a: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pour les résultats des instances</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instituées au sein du département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ministériel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ainsi que pour celles instituées dans les EPA sous tutelle de ce ministère et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pour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celles instituées dans les AAI rattachées.   </a:t>
            </a:r>
          </a:p>
          <a:p>
            <a:pPr marL="0" indent="0"/>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Ils téléchargent et testent le </a:t>
            </a: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module </a:t>
            </a:r>
            <a:r>
              <a:rPr lang="fr-FR" sz="1600" b="1" dirty="0" err="1">
                <a:latin typeface="Arial Unicode MS" panose="020B0604020202020204" pitchFamily="34" charset="-128"/>
                <a:ea typeface="Arial Unicode MS" panose="020B0604020202020204" pitchFamily="34" charset="-128"/>
                <a:cs typeface="Arial Unicode MS" panose="020B0604020202020204" pitchFamily="34" charset="-128"/>
              </a:rPr>
              <a:t>Answer</a:t>
            </a: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(cf. diapositive suivante).</a:t>
            </a:r>
          </a:p>
          <a:p>
            <a:pPr marL="0" indent="0"/>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Ils remplissent les </a:t>
            </a: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questionnaires CALAME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(cf. diapositive suivante).</a:t>
            </a:r>
          </a:p>
          <a:p>
            <a:pPr marL="0" indent="0"/>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Ils sont </a:t>
            </a: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responsables de la traçabilité et de la transmission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des informations au DESSI pour le périmètre de leur administration. </a:t>
            </a:r>
          </a:p>
          <a:p>
            <a:pPr marL="0" indent="0" algn="just">
              <a:lnSpc>
                <a:spcPct val="80000"/>
              </a:lnSpc>
            </a:pPr>
            <a:endParaRPr lang="fr-FR" altLang="fr-FR" sz="1600" dirty="0" smtClean="0">
              <a:latin typeface="Arial Unicode MS" pitchFamily="34" charset="-128"/>
              <a:ea typeface="ＭＳ Ｐゴシック" pitchFamily="34" charset="-128"/>
            </a:endParaRPr>
          </a:p>
          <a:p>
            <a:pPr marL="0" indent="0">
              <a:lnSpc>
                <a:spcPct val="80000"/>
              </a:lnSpc>
            </a:pPr>
            <a:r>
              <a:rPr lang="fr-FR" altLang="fr-FR" sz="1600" dirty="0" smtClean="0">
                <a:latin typeface="Arial Unicode MS" pitchFamily="34" charset="-128"/>
                <a:ea typeface="ＭＳ Ｐゴシック" pitchFamily="34" charset="-128"/>
              </a:rPr>
              <a:t> </a:t>
            </a:r>
          </a:p>
          <a:p>
            <a:pPr marL="0" indent="0">
              <a:lnSpc>
                <a:spcPct val="80000"/>
              </a:lnSpc>
            </a:pPr>
            <a:endParaRPr lang="fr-FR" altLang="fr-FR" sz="1600" b="1" dirty="0" smtClean="0">
              <a:latin typeface="Arial Unicode MS" pitchFamily="34" charset="-128"/>
              <a:ea typeface="ＭＳ Ｐゴシック" pitchFamily="34" charset="-128"/>
            </a:endParaRPr>
          </a:p>
          <a:p>
            <a:pPr marL="0" indent="0">
              <a:lnSpc>
                <a:spcPct val="80000"/>
              </a:lnSpc>
            </a:pPr>
            <a:endParaRPr lang="fr-FR" altLang="fr-FR" sz="1600" dirty="0" smtClean="0">
              <a:latin typeface="Arial Unicode MS" pitchFamily="34" charset="-128"/>
              <a:ea typeface="ＭＳ Ｐゴシック" pitchFamily="34" charset="-128"/>
            </a:endParaRPr>
          </a:p>
          <a:p>
            <a:pPr marL="0" indent="0">
              <a:lnSpc>
                <a:spcPct val="80000"/>
              </a:lnSpc>
            </a:pPr>
            <a:endParaRPr lang="fr-FR" altLang="fr-FR" sz="1600" dirty="0">
              <a:latin typeface="Arial Unicode MS" pitchFamily="34" charset="-128"/>
              <a:ea typeface="ＭＳ Ｐゴシック" pitchFamily="34" charset="-128"/>
            </a:endParaRPr>
          </a:p>
          <a:p>
            <a:pPr marL="0" indent="0">
              <a:lnSpc>
                <a:spcPct val="80000"/>
              </a:lnSpc>
            </a:pPr>
            <a:r>
              <a:rPr lang="fr-FR" altLang="fr-FR" sz="1600" dirty="0" smtClean="0">
                <a:latin typeface="Arial Unicode MS" pitchFamily="34" charset="-128"/>
                <a:ea typeface="ＭＳ Ｐゴシック" pitchFamily="34" charset="-128"/>
              </a:rPr>
              <a:t>  </a:t>
            </a:r>
            <a:endParaRPr lang="fr-FR" altLang="fr-FR" sz="1600" dirty="0">
              <a:latin typeface="Arial Unicode MS" pitchFamily="34" charset="-128"/>
              <a:ea typeface="ＭＳ Ｐゴシック" pitchFamily="34" charset="-128"/>
            </a:endParaRPr>
          </a:p>
          <a:p>
            <a:pPr marL="0" indent="0">
              <a:lnSpc>
                <a:spcPct val="80000"/>
              </a:lnSpc>
              <a:defRPr/>
            </a:pPr>
            <a:endParaRPr lang="fr-FR" altLang="fr-FR" sz="1600" dirty="0" smtClean="0">
              <a:latin typeface="Arial Unicode MS" pitchFamily="34" charset="-128"/>
              <a:ea typeface="Arial Unicode MS" pitchFamily="34" charset="-128"/>
              <a:cs typeface="Arial Unicode MS" pitchFamily="34" charset="-128"/>
            </a:endParaRPr>
          </a:p>
          <a:p>
            <a:pPr marL="0" indent="0">
              <a:lnSpc>
                <a:spcPct val="80000"/>
              </a:lnSpc>
              <a:defRPr/>
            </a:pPr>
            <a:r>
              <a:rPr lang="fr-FR" altLang="fr-FR" sz="1600" dirty="0" smtClean="0">
                <a:latin typeface="Arial Unicode MS" pitchFamily="34" charset="-128"/>
                <a:ea typeface="Arial Unicode MS" pitchFamily="34" charset="-128"/>
                <a:cs typeface="Arial Unicode MS" pitchFamily="34" charset="-128"/>
              </a:rPr>
              <a:t>      </a:t>
            </a:r>
          </a:p>
          <a:p>
            <a:pPr marL="0" indent="0">
              <a:lnSpc>
                <a:spcPct val="80000"/>
              </a:lnSpc>
              <a:defRPr/>
            </a:pPr>
            <a:r>
              <a:rPr lang="fr-FR" altLang="fr-FR" sz="1600" dirty="0" smtClean="0">
                <a:latin typeface="Arial Unicode MS" pitchFamily="34" charset="-128"/>
                <a:ea typeface="Arial Unicode MS" pitchFamily="34" charset="-128"/>
                <a:cs typeface="Arial Unicode MS" pitchFamily="34" charset="-128"/>
              </a:rPr>
              <a:t> </a:t>
            </a:r>
            <a:endParaRPr lang="fr-FR" altLang="fr-FR" sz="1600" dirty="0">
              <a:latin typeface="Arial Unicode MS" pitchFamily="34" charset="-128"/>
              <a:ea typeface="Arial Unicode MS" pitchFamily="34" charset="-128"/>
              <a:cs typeface="Arial Unicode MS" pitchFamily="34" charset="-128"/>
            </a:endParaRPr>
          </a:p>
          <a:p>
            <a:pPr>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a:lnSpc>
                <a:spcPct val="80000"/>
              </a:lnSpc>
              <a:defRPr/>
            </a:pPr>
            <a:endParaRPr lang="fr-FR" altLang="fr-FR" sz="1600" dirty="0">
              <a:latin typeface="Arial Unicode MS" pitchFamily="34" charset="-128"/>
              <a:ea typeface="Arial Unicode MS" pitchFamily="34" charset="-128"/>
              <a:cs typeface="Arial Unicode MS" pitchFamily="34" charset="-128"/>
            </a:endParaRPr>
          </a:p>
          <a:p>
            <a:pPr>
              <a:lnSpc>
                <a:spcPct val="80000"/>
              </a:lnSpc>
              <a:defRPr/>
            </a:pPr>
            <a:endParaRPr lang="fr-FR" altLang="fr-FR" sz="1600" dirty="0">
              <a:latin typeface="Arial Unicode MS" pitchFamily="34" charset="-128"/>
              <a:ea typeface="Arial Unicode MS" pitchFamily="34" charset="-128"/>
              <a:cs typeface="Arial Unicode MS" pitchFamily="34" charset="-128"/>
            </a:endParaRPr>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19</a:t>
            </a:fld>
            <a:endParaRPr lang="fr-FR" altLang="fr-FR"/>
          </a:p>
        </p:txBody>
      </p:sp>
    </p:spTree>
    <p:extLst>
      <p:ext uri="{BB962C8B-B14F-4D97-AF65-F5344CB8AC3E}">
        <p14:creationId xmlns:p14="http://schemas.microsoft.com/office/powerpoint/2010/main" val="2559835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16"/>
          </p:nvPr>
        </p:nvSpPr>
        <p:spPr>
          <a:noFill/>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9E7BEF2-A000-459E-B3C4-480A0A215BFA}" type="slidenum">
              <a:rPr lang="fr-FR" altLang="fr-FR" smtClean="0"/>
              <a:pPr/>
              <a:t>2</a:t>
            </a:fld>
            <a:endParaRPr lang="fr-FR" altLang="fr-FR"/>
          </a:p>
        </p:txBody>
      </p:sp>
      <p:sp>
        <p:nvSpPr>
          <p:cNvPr id="5123" name="Titre 1"/>
          <p:cNvSpPr>
            <a:spLocks noGrp="1"/>
          </p:cNvSpPr>
          <p:nvPr>
            <p:ph type="title"/>
          </p:nvPr>
        </p:nvSpPr>
        <p:spPr bwMode="auto">
          <a:xfrm>
            <a:off x="457200" y="274638"/>
            <a:ext cx="8229600" cy="2413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altLang="fr-FR" dirty="0">
                <a:ea typeface="Section-Medium"/>
              </a:rPr>
              <a:t>Elections professionnelles 2018</a:t>
            </a:r>
          </a:p>
        </p:txBody>
      </p:sp>
      <p:sp>
        <p:nvSpPr>
          <p:cNvPr id="5124" name="Espace réservé du contenu 2"/>
          <p:cNvSpPr>
            <a:spLocks noGrp="1"/>
          </p:cNvSpPr>
          <p:nvPr>
            <p:ph idx="1"/>
          </p:nvPr>
        </p:nvSpPr>
        <p:spPr bwMode="auto">
          <a:xfrm>
            <a:off x="212802" y="606109"/>
            <a:ext cx="8340571" cy="51715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r-FR" altLang="fr-FR" sz="2400" b="1" dirty="0">
                <a:latin typeface="Arial Unicode MS" panose="020B0604020202020204" pitchFamily="34" charset="-128"/>
                <a:ea typeface="Arial Unicode MS" panose="020B0604020202020204" pitchFamily="34" charset="-128"/>
                <a:cs typeface="Arial Unicode MS" panose="020B0604020202020204" pitchFamily="34" charset="-128"/>
              </a:rPr>
              <a:t>Ordre du jour</a:t>
            </a:r>
          </a:p>
          <a:p>
            <a:endParaRPr lang="fr-FR" alt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alt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r>
              <a:rPr lang="fr-FR" altLang="fr-FR" b="1" dirty="0" smtClean="0">
                <a:latin typeface="Arial Unicode MS" panose="020B0604020202020204" pitchFamily="34" charset="-128"/>
                <a:ea typeface="Arial Unicode MS" panose="020B0604020202020204" pitchFamily="34" charset="-128"/>
                <a:cs typeface="Arial Unicode MS" panose="020B0604020202020204" pitchFamily="34" charset="-128"/>
              </a:rPr>
              <a:t>I. Suivi des questions du GT du 17 avril 2018</a:t>
            </a:r>
          </a:p>
          <a:p>
            <a:pPr marL="0" indent="0"/>
            <a:endParaRPr lang="fr-FR" altLang="fr-FR"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r>
              <a:rPr lang="fr-FR" altLang="fr-FR" b="1" dirty="0" smtClean="0">
                <a:latin typeface="Arial Unicode MS" panose="020B0604020202020204" pitchFamily="34" charset="-128"/>
                <a:ea typeface="Arial Unicode MS" panose="020B0604020202020204" pitchFamily="34" charset="-128"/>
                <a:cs typeface="Arial Unicode MS" panose="020B0604020202020204" pitchFamily="34" charset="-128"/>
              </a:rPr>
              <a:t>II. Point sur le plan de communication</a:t>
            </a:r>
          </a:p>
          <a:p>
            <a:pPr marL="0" indent="0"/>
            <a:endParaRPr lang="fr-FR" alt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r>
              <a:rPr lang="fr-FR" altLang="fr-FR" b="1" dirty="0" smtClean="0">
                <a:latin typeface="Arial Unicode MS" panose="020B0604020202020204" pitchFamily="34" charset="-128"/>
                <a:ea typeface="Arial Unicode MS" panose="020B0604020202020204" pitchFamily="34" charset="-128"/>
                <a:cs typeface="Arial Unicode MS" panose="020B0604020202020204" pitchFamily="34" charset="-128"/>
              </a:rPr>
              <a:t>III. Point sur les textes nécessaires pour sécuriser le cadre juridique des élections </a:t>
            </a:r>
          </a:p>
          <a:p>
            <a:pPr marL="0" indent="0"/>
            <a:endParaRPr lang="fr-FR" altLang="fr-FR"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fr-FR" altLang="fr-FR" b="1" dirty="0" smtClean="0">
                <a:latin typeface="Arial Unicode MS" panose="020B0604020202020204" pitchFamily="34" charset="-128"/>
                <a:ea typeface="Arial Unicode MS" panose="020B0604020202020204" pitchFamily="34" charset="-128"/>
                <a:cs typeface="Arial Unicode MS" panose="020B0604020202020204" pitchFamily="34" charset="-128"/>
              </a:rPr>
              <a:t>IV. Remontée des résultats</a:t>
            </a:r>
          </a:p>
          <a:p>
            <a:endParaRPr lang="fr-FR" alt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fr-FR" altLang="fr-FR" b="1" dirty="0" smtClean="0">
                <a:latin typeface="Arial Unicode MS" panose="020B0604020202020204" pitchFamily="34" charset="-128"/>
                <a:ea typeface="Arial Unicode MS" panose="020B0604020202020204" pitchFamily="34" charset="-128"/>
                <a:cs typeface="Arial Unicode MS" panose="020B0604020202020204" pitchFamily="34" charset="-128"/>
              </a:rPr>
              <a:t>V. Vote électronique</a:t>
            </a:r>
            <a:endParaRPr lang="fr-FR" alt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altLang="fr-FR"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altLang="fr-FR"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altLang="fr-FR"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altLang="fr-FR"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altLang="fr-FR" dirty="0">
              <a:ea typeface="Section-Bold"/>
            </a:endParaRPr>
          </a:p>
          <a:p>
            <a:endParaRPr lang="fr-FR" altLang="fr-FR" dirty="0">
              <a:ea typeface="Section-Bold"/>
            </a:endParaRPr>
          </a:p>
        </p:txBody>
      </p:sp>
      <p:sp>
        <p:nvSpPr>
          <p:cNvPr id="5125" name="Espace réservé du texte 3"/>
          <p:cNvSpPr>
            <a:spLocks noGrp="1"/>
          </p:cNvSpPr>
          <p:nvPr>
            <p:ph type="body" idx="10"/>
          </p:nvPr>
        </p:nvSpPr>
        <p:spPr bwMode="auto">
          <a:xfrm>
            <a:off x="7435850" y="274638"/>
            <a:ext cx="1241425"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fr-FR" altLang="fr-FR">
              <a:ea typeface="Section-Medium"/>
            </a:endParaRPr>
          </a:p>
        </p:txBody>
      </p:sp>
      <p:sp>
        <p:nvSpPr>
          <p:cNvPr id="5130" name="Espace réservé du texte 8"/>
          <p:cNvSpPr>
            <a:spLocks noGrp="1"/>
          </p:cNvSpPr>
          <p:nvPr>
            <p:ph type="body" idx="15"/>
          </p:nvPr>
        </p:nvSpPr>
        <p:spPr bwMode="auto">
          <a:xfrm>
            <a:off x="457200" y="6450013"/>
            <a:ext cx="6507163" cy="20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fr-FR" altLang="fr-FR">
              <a:ea typeface="Section-Medium"/>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Elections professionnelles 2018 : remontée des résultats</a:t>
            </a:r>
            <a:endParaRPr lang="fr-FR" dirty="0"/>
          </a:p>
        </p:txBody>
      </p:sp>
      <p:sp>
        <p:nvSpPr>
          <p:cNvPr id="3" name="Espace réservé du contenu 2"/>
          <p:cNvSpPr>
            <a:spLocks noGrp="1"/>
          </p:cNvSpPr>
          <p:nvPr>
            <p:ph idx="1"/>
          </p:nvPr>
        </p:nvSpPr>
        <p:spPr>
          <a:xfrm>
            <a:off x="457200" y="910166"/>
            <a:ext cx="8229600" cy="5402851"/>
          </a:xfrm>
        </p:spPr>
        <p:txBody>
          <a:bodyPr/>
          <a:lstStyle/>
          <a:p>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3/ </a:t>
            </a:r>
            <a:r>
              <a:rPr lang="fr-FR"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Présentation </a:t>
            </a:r>
            <a:r>
              <a:rPr lang="fr-FR" sz="1600" b="1" u="sng" dirty="0">
                <a:latin typeface="Arial Unicode MS" panose="020B0604020202020204" pitchFamily="34" charset="-128"/>
                <a:ea typeface="Arial Unicode MS" panose="020B0604020202020204" pitchFamily="34" charset="-128"/>
                <a:cs typeface="Arial Unicode MS" panose="020B0604020202020204" pitchFamily="34" charset="-128"/>
              </a:rPr>
              <a:t>du module </a:t>
            </a:r>
            <a:r>
              <a:rPr lang="fr-FR" sz="1600" b="1" u="sng" dirty="0" err="1">
                <a:latin typeface="Arial Unicode MS" panose="020B0604020202020204" pitchFamily="34" charset="-128"/>
                <a:ea typeface="Arial Unicode MS" panose="020B0604020202020204" pitchFamily="34" charset="-128"/>
                <a:cs typeface="Arial Unicode MS" panose="020B0604020202020204" pitchFamily="34" charset="-128"/>
              </a:rPr>
              <a:t>Answer</a:t>
            </a:r>
            <a:endParaRPr lang="fr-FR" sz="1600" b="1" u="sng"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80000"/>
              </a:lnSpc>
            </a:pP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Le module de consultation et de réponse, dédié aux correspondants de l’application CALAME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permet :</a:t>
            </a: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panose="020B0604020202020204" pitchFamily="34" charset="0"/>
              <a:buChar char="•"/>
            </a:pP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d’ouvrir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le tableau </a:t>
            </a: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de collecte de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données ;</a:t>
            </a: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panose="020B0604020202020204" pitchFamily="34" charset="0"/>
              <a:buChar char="•"/>
            </a:pP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de saisir ou d’importer les données que vous devez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fournir ;</a:t>
            </a: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panose="020B0604020202020204" pitchFamily="34" charset="0"/>
              <a:buChar char="•"/>
            </a:pP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de sauvegarder le document sur votre disque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dur ;</a:t>
            </a: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panose="020B0604020202020204" pitchFamily="34" charset="0"/>
              <a:buChar char="•"/>
            </a:pP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de le transmettre à la DGAFP par </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email.</a:t>
            </a: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80000"/>
              </a:lnSpc>
            </a:pP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80000"/>
              </a:lnSpc>
            </a:pPr>
            <a:r>
              <a:rPr lang="fr-FR" sz="1400" dirty="0">
                <a:latin typeface="Arial Unicode MS" panose="020B0604020202020204" pitchFamily="34" charset="-128"/>
                <a:ea typeface="Arial Unicode MS" panose="020B0604020202020204" pitchFamily="34" charset="-128"/>
                <a:cs typeface="Arial Unicode MS" panose="020B0604020202020204" pitchFamily="34" charset="-128"/>
              </a:rPr>
              <a:t>L’utilisation d’</a:t>
            </a:r>
            <a:r>
              <a:rPr lang="fr-FR" sz="1400" dirty="0" err="1">
                <a:latin typeface="Arial Unicode MS" pitchFamily="34" charset="-128"/>
                <a:ea typeface="Arial Unicode MS" panose="020B0604020202020204" pitchFamily="34" charset="-128"/>
                <a:cs typeface="Arial Unicode MS" panose="020B0604020202020204" pitchFamily="34" charset="-128"/>
              </a:rPr>
              <a:t>Answer</a:t>
            </a:r>
            <a:r>
              <a:rPr lang="fr-FR" sz="1400" dirty="0">
                <a:latin typeface="Arial Unicode MS" pitchFamily="34" charset="-128"/>
                <a:ea typeface="Arial Unicode MS" panose="020B0604020202020204" pitchFamily="34" charset="-128"/>
                <a:cs typeface="Arial Unicode MS" panose="020B0604020202020204" pitchFamily="34" charset="-128"/>
              </a:rPr>
              <a:t> est simple et intuitive. </a:t>
            </a:r>
            <a:r>
              <a:rPr lang="fr-FR" sz="1400" u="sng" dirty="0">
                <a:latin typeface="Arial Unicode MS" pitchFamily="34" charset="-128"/>
                <a:ea typeface="Arial Unicode MS" panose="020B0604020202020204" pitchFamily="34" charset="-128"/>
                <a:cs typeface="Arial Unicode MS" panose="020B0604020202020204" pitchFamily="34" charset="-128"/>
              </a:rPr>
              <a:t>Son installation ne requiert pas de droits d’administration</a:t>
            </a:r>
            <a:r>
              <a:rPr lang="fr-FR" sz="1400" dirty="0">
                <a:latin typeface="Arial Unicode MS" pitchFamily="34" charset="-128"/>
                <a:ea typeface="Arial Unicode MS" panose="020B0604020202020204" pitchFamily="34" charset="-128"/>
                <a:cs typeface="Arial Unicode MS" panose="020B0604020202020204" pitchFamily="34" charset="-128"/>
              </a:rPr>
              <a:t>.</a:t>
            </a:r>
          </a:p>
          <a:p>
            <a:endParaRPr lang="fr-FR" altLang="fr-FR" sz="1400" dirty="0">
              <a:latin typeface="Arial Unicode MS" pitchFamily="34" charset="-128"/>
              <a:ea typeface="Arial Unicode MS" pitchFamily="34" charset="-128"/>
              <a:cs typeface="Arial Unicode MS" pitchFamily="34" charset="-128"/>
            </a:endParaRPr>
          </a:p>
          <a:p>
            <a:r>
              <a:rPr lang="fr-FR" altLang="fr-FR" sz="1400" dirty="0">
                <a:latin typeface="Arial Unicode MS" pitchFamily="34" charset="-128"/>
                <a:ea typeface="Arial Unicode MS" pitchFamily="34" charset="-128"/>
                <a:cs typeface="Arial Unicode MS" pitchFamily="34" charset="-128"/>
              </a:rPr>
              <a:t>➣ Adresse de téléchargement sur Internet (version Windows):</a:t>
            </a:r>
          </a:p>
          <a:p>
            <a:r>
              <a:rPr lang="fr-FR" sz="1400"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https://www.gathering-tools.com/wp-content/uploads/Answer/2018/SetupAnswer.exe</a:t>
            </a: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fr-FR" altLang="fr-FR" sz="1400" dirty="0">
                <a:latin typeface="Arial Unicode MS" pitchFamily="34" charset="-128"/>
                <a:ea typeface="Arial Unicode MS" pitchFamily="34" charset="-128"/>
                <a:cs typeface="Arial Unicode MS" pitchFamily="34" charset="-128"/>
              </a:rPr>
              <a:t>➣ Adresse de téléchargement sur le RIE (version zippée)</a:t>
            </a: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r>
              <a:rPr lang="fr-FR" sz="1400"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https://</a:t>
            </a:r>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3"/>
              </a:rPr>
              <a:t>documento.alize.finances.rie.gouv.fr/share/s/1BgMHUTpTl6A9iHFrP9vww</a:t>
            </a:r>
            <a:endPar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endPar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r>
              <a:rPr lang="fr-FR"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Le module doit être téléchargé et testé dès à présent par les correspondants CALAME afin qu’en cas de difficulté ils puissent se rapprocher du DESSI (DGAFP) ou de leur DSI.   </a:t>
            </a:r>
            <a:endParaRPr lang="fr-FR" sz="1400"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dirty="0"/>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20</a:t>
            </a:fld>
            <a:endParaRPr lang="fr-FR" altLang="fr-FR"/>
          </a:p>
        </p:txBody>
      </p:sp>
    </p:spTree>
    <p:extLst>
      <p:ext uri="{BB962C8B-B14F-4D97-AF65-F5344CB8AC3E}">
        <p14:creationId xmlns:p14="http://schemas.microsoft.com/office/powerpoint/2010/main" val="2290840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Elections professionnelles 2018 : remontée des résultats</a:t>
            </a:r>
            <a:endParaRPr lang="fr-FR" dirty="0"/>
          </a:p>
        </p:txBody>
      </p:sp>
      <p:sp>
        <p:nvSpPr>
          <p:cNvPr id="3" name="Espace réservé du contenu 2"/>
          <p:cNvSpPr>
            <a:spLocks noGrp="1"/>
          </p:cNvSpPr>
          <p:nvPr>
            <p:ph idx="1"/>
          </p:nvPr>
        </p:nvSpPr>
        <p:spPr>
          <a:xfrm>
            <a:off x="457200" y="551879"/>
            <a:ext cx="8229600" cy="5762987"/>
          </a:xfrm>
        </p:spPr>
        <p:txBody>
          <a:bodyPr/>
          <a:lstStyle/>
          <a:p>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4/ </a:t>
            </a:r>
            <a:r>
              <a:rPr lang="fr-FR"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Présentation du questionnaire de l’application CALAME</a:t>
            </a:r>
          </a:p>
          <a:p>
            <a:endParaRPr lang="fr-FR" sz="1000" b="1" u="sng"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fr-FR" sz="1300" dirty="0" smtClean="0">
                <a:latin typeface="Arial Unicode MS" panose="020B0604020202020204" pitchFamily="34" charset="-128"/>
                <a:ea typeface="Arial Unicode MS" panose="020B0604020202020204" pitchFamily="34" charset="-128"/>
                <a:cs typeface="Arial Unicode MS" panose="020B0604020202020204" pitchFamily="34" charset="-128"/>
              </a:rPr>
              <a:t>Le 1</a:t>
            </a:r>
            <a:r>
              <a:rPr lang="fr-FR" sz="1300" baseline="30000" dirty="0" smtClean="0">
                <a:latin typeface="Arial Unicode MS" panose="020B0604020202020204" pitchFamily="34" charset="-128"/>
                <a:ea typeface="Arial Unicode MS" panose="020B0604020202020204" pitchFamily="34" charset="-128"/>
                <a:cs typeface="Arial Unicode MS" panose="020B0604020202020204" pitchFamily="34" charset="-128"/>
              </a:rPr>
              <a:t>er</a:t>
            </a:r>
            <a:r>
              <a:rPr lang="fr-FR" sz="1300" dirty="0" smtClean="0">
                <a:latin typeface="Arial Unicode MS" panose="020B0604020202020204" pitchFamily="34" charset="-128"/>
                <a:ea typeface="Arial Unicode MS" panose="020B0604020202020204" pitchFamily="34" charset="-128"/>
                <a:cs typeface="Arial Unicode MS" panose="020B0604020202020204" pitchFamily="34" charset="-128"/>
              </a:rPr>
              <a:t> décembre 2018, chaque correspondant CALAME recevra un mèl personnalisé avec en pièce jointe deux questionnaires à ouvrir grâce au module téléchargé </a:t>
            </a:r>
            <a:r>
              <a:rPr lang="fr-FR" sz="1300" dirty="0" err="1" smtClean="0">
                <a:latin typeface="Arial Unicode MS" panose="020B0604020202020204" pitchFamily="34" charset="-128"/>
                <a:ea typeface="Arial Unicode MS" panose="020B0604020202020204" pitchFamily="34" charset="-128"/>
                <a:cs typeface="Arial Unicode MS" panose="020B0604020202020204" pitchFamily="34" charset="-128"/>
              </a:rPr>
              <a:t>Answer</a:t>
            </a:r>
            <a:r>
              <a:rPr lang="fr-FR" sz="13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endParaRPr lang="fr-FR"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fr-FR" altLang="fr-FR" sz="1600" dirty="0">
                <a:latin typeface="Arial Unicode MS" pitchFamily="34" charset="-128"/>
                <a:ea typeface="Arial Unicode MS" pitchFamily="34" charset="-128"/>
                <a:cs typeface="Arial Unicode MS" pitchFamily="34" charset="-128"/>
              </a:rPr>
              <a:t>➣ </a:t>
            </a:r>
            <a:r>
              <a:rPr lang="fr-FR" altLang="fr-FR" sz="1600" b="1" u="sng" dirty="0" smtClean="0">
                <a:latin typeface="Arial Unicode MS" pitchFamily="34" charset="-128"/>
                <a:ea typeface="Arial Unicode MS" pitchFamily="34" charset="-128"/>
                <a:cs typeface="Arial Unicode MS" pitchFamily="34" charset="-128"/>
              </a:rPr>
              <a:t>Un questionnaire pour la remontée du taux de participation</a:t>
            </a:r>
          </a:p>
          <a:p>
            <a:pPr algn="just"/>
            <a:r>
              <a:rPr lang="fr-FR" altLang="fr-FR" sz="1300" dirty="0" smtClean="0">
                <a:latin typeface="Arial Unicode MS" pitchFamily="34" charset="-128"/>
                <a:ea typeface="Arial Unicode MS" pitchFamily="34" charset="-128"/>
                <a:cs typeface="Arial Unicode MS" pitchFamily="34" charset="-128"/>
              </a:rPr>
              <a:t>- Ce questionnaire doit être renvoyé </a:t>
            </a:r>
            <a:r>
              <a:rPr lang="fr-FR" altLang="fr-FR" sz="1300" b="1" dirty="0" smtClean="0">
                <a:latin typeface="Arial Unicode MS" pitchFamily="34" charset="-128"/>
                <a:ea typeface="Arial Unicode MS" pitchFamily="34" charset="-128"/>
                <a:cs typeface="Arial Unicode MS" pitchFamily="34" charset="-128"/>
              </a:rPr>
              <a:t>au plus tard le 7 décembre 2018 à 12h (la date et l’heure seront  confirmées en septembre). </a:t>
            </a:r>
          </a:p>
          <a:p>
            <a:endParaRPr lang="fr-FR" altLang="fr-FR" sz="1400" b="1" dirty="0" smtClean="0">
              <a:latin typeface="Arial Unicode MS" pitchFamily="34" charset="-128"/>
              <a:ea typeface="Arial Unicode MS" pitchFamily="34" charset="-128"/>
              <a:cs typeface="Arial Unicode MS" pitchFamily="34" charset="-128"/>
            </a:endParaRPr>
          </a:p>
          <a:p>
            <a:endParaRPr lang="fr-FR" altLang="fr-FR" sz="1400" b="1" dirty="0">
              <a:latin typeface="Arial Unicode MS" pitchFamily="34" charset="-128"/>
              <a:ea typeface="Arial Unicode MS" pitchFamily="34" charset="-128"/>
              <a:cs typeface="Arial Unicode MS" pitchFamily="34" charset="-128"/>
            </a:endParaRPr>
          </a:p>
          <a:p>
            <a:endParaRPr lang="fr-FR" altLang="fr-FR" sz="1400" b="1" dirty="0" smtClean="0">
              <a:latin typeface="Arial Unicode MS" pitchFamily="34" charset="-128"/>
              <a:ea typeface="Arial Unicode MS" pitchFamily="34" charset="-128"/>
              <a:cs typeface="Arial Unicode MS" pitchFamily="34" charset="-128"/>
            </a:endParaRPr>
          </a:p>
          <a:p>
            <a:endParaRPr lang="fr-FR" altLang="fr-FR" sz="1400" b="1" dirty="0">
              <a:latin typeface="Arial Unicode MS" pitchFamily="34" charset="-128"/>
              <a:ea typeface="Arial Unicode MS" pitchFamily="34" charset="-128"/>
              <a:cs typeface="Arial Unicode MS" pitchFamily="34" charset="-128"/>
            </a:endParaRPr>
          </a:p>
          <a:p>
            <a:endParaRPr lang="fr-FR" altLang="fr-FR" sz="1400" b="1" dirty="0" smtClean="0">
              <a:latin typeface="Arial Unicode MS" pitchFamily="34" charset="-128"/>
              <a:ea typeface="Arial Unicode MS" pitchFamily="34" charset="-128"/>
              <a:cs typeface="Arial Unicode MS" pitchFamily="34" charset="-128"/>
            </a:endParaRPr>
          </a:p>
          <a:p>
            <a:endParaRPr lang="fr-FR" altLang="fr-FR" sz="1400" b="1" dirty="0">
              <a:latin typeface="Arial Unicode MS" pitchFamily="34" charset="-128"/>
              <a:ea typeface="Arial Unicode MS" pitchFamily="34" charset="-128"/>
              <a:cs typeface="Arial Unicode MS" pitchFamily="34" charset="-128"/>
            </a:endParaRPr>
          </a:p>
          <a:p>
            <a:endParaRPr lang="fr-FR" altLang="fr-FR" sz="1400" b="1" dirty="0" smtClean="0">
              <a:latin typeface="Arial Unicode MS" pitchFamily="34" charset="-128"/>
              <a:ea typeface="Arial Unicode MS" pitchFamily="34" charset="-128"/>
              <a:cs typeface="Arial Unicode MS" pitchFamily="34" charset="-128"/>
            </a:endParaRPr>
          </a:p>
          <a:p>
            <a:endParaRPr lang="fr-FR" altLang="fr-FR" sz="1400" b="1" dirty="0">
              <a:latin typeface="Arial Unicode MS" pitchFamily="34" charset="-128"/>
              <a:ea typeface="Arial Unicode MS" pitchFamily="34" charset="-128"/>
              <a:cs typeface="Arial Unicode MS" pitchFamily="34" charset="-128"/>
            </a:endParaRPr>
          </a:p>
          <a:p>
            <a:endParaRPr lang="fr-FR" altLang="fr-FR" sz="1400" b="1" dirty="0" smtClean="0">
              <a:latin typeface="Arial Unicode MS" pitchFamily="34" charset="-128"/>
              <a:ea typeface="Arial Unicode MS" pitchFamily="34" charset="-128"/>
              <a:cs typeface="Arial Unicode MS" pitchFamily="34" charset="-128"/>
            </a:endParaRPr>
          </a:p>
          <a:p>
            <a:endParaRPr lang="fr-FR" altLang="fr-FR" sz="1400" b="1" dirty="0">
              <a:latin typeface="Arial Unicode MS" pitchFamily="34" charset="-128"/>
              <a:ea typeface="Arial Unicode MS" pitchFamily="34" charset="-128"/>
              <a:cs typeface="Arial Unicode MS" pitchFamily="34" charset="-128"/>
            </a:endParaRPr>
          </a:p>
          <a:p>
            <a:endParaRPr lang="fr-FR" altLang="fr-FR" sz="1400" b="1" dirty="0" smtClean="0">
              <a:latin typeface="Arial Unicode MS" pitchFamily="34" charset="-128"/>
              <a:ea typeface="Arial Unicode MS" pitchFamily="34" charset="-128"/>
              <a:cs typeface="Arial Unicode MS" pitchFamily="34" charset="-128"/>
            </a:endParaRPr>
          </a:p>
          <a:p>
            <a:endParaRPr lang="fr-FR" altLang="fr-FR" sz="1400" b="1" dirty="0">
              <a:latin typeface="Arial Unicode MS" pitchFamily="34" charset="-128"/>
              <a:ea typeface="Arial Unicode MS" pitchFamily="34" charset="-128"/>
              <a:cs typeface="Arial Unicode MS" pitchFamily="34" charset="-128"/>
            </a:endParaRPr>
          </a:p>
          <a:p>
            <a:endParaRPr lang="fr-FR" altLang="fr-FR" sz="1400" b="1" dirty="0">
              <a:latin typeface="Arial Unicode MS" pitchFamily="34" charset="-128"/>
              <a:ea typeface="Arial Unicode MS" pitchFamily="34" charset="-128"/>
              <a:cs typeface="Arial Unicode MS" pitchFamily="34" charset="-128"/>
            </a:endParaRPr>
          </a:p>
          <a:p>
            <a:r>
              <a:rPr lang="fr-FR" altLang="fr-FR" sz="1300" dirty="0" smtClean="0">
                <a:latin typeface="Arial Unicode MS" pitchFamily="34" charset="-128"/>
                <a:ea typeface="Arial Unicode MS" pitchFamily="34" charset="-128"/>
                <a:cs typeface="Arial Unicode MS" pitchFamily="34" charset="-128"/>
              </a:rPr>
              <a:t>- Chaque retour à la DGAFP de questionnaire rempli génère un accusé de réception.  </a:t>
            </a:r>
          </a:p>
          <a:p>
            <a:r>
              <a:rPr lang="fr-FR" altLang="fr-FR" sz="1300" dirty="0" smtClean="0">
                <a:latin typeface="Arial Unicode MS" pitchFamily="34" charset="-128"/>
                <a:ea typeface="Arial Unicode MS" pitchFamily="34" charset="-128"/>
                <a:cs typeface="Arial Unicode MS" pitchFamily="34" charset="-128"/>
              </a:rPr>
              <a:t>- Une sauvegarde de l’envoi doit être faite par chaque administration concernée.</a:t>
            </a:r>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21</a:t>
            </a:fld>
            <a:endParaRPr lang="fr-FR" altLang="fr-F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64" y="2200809"/>
            <a:ext cx="6088380" cy="3375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262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Elections professionnelles 2018 : remontée des résultats</a:t>
            </a:r>
            <a:endParaRPr lang="fr-FR" dirty="0"/>
          </a:p>
        </p:txBody>
      </p:sp>
      <p:sp>
        <p:nvSpPr>
          <p:cNvPr id="3" name="Espace réservé du contenu 2"/>
          <p:cNvSpPr>
            <a:spLocks noGrp="1"/>
          </p:cNvSpPr>
          <p:nvPr>
            <p:ph idx="1"/>
          </p:nvPr>
        </p:nvSpPr>
        <p:spPr>
          <a:xfrm>
            <a:off x="448294" y="614477"/>
            <a:ext cx="8229600" cy="5484887"/>
          </a:xfrm>
        </p:spPr>
        <p:txBody>
          <a:bodyPr/>
          <a:lstStyle/>
          <a:p>
            <a:r>
              <a:rPr lang="fr-FR" altLang="fr-FR" dirty="0">
                <a:latin typeface="Arial Unicode MS" pitchFamily="34" charset="-128"/>
                <a:ea typeface="Arial Unicode MS" pitchFamily="34" charset="-128"/>
                <a:cs typeface="Arial Unicode MS" pitchFamily="34" charset="-128"/>
              </a:rPr>
              <a:t>➣ </a:t>
            </a:r>
            <a:r>
              <a:rPr lang="fr-FR" altLang="fr-FR" sz="1600" b="1" dirty="0" smtClean="0">
                <a:latin typeface="Arial Unicode MS" pitchFamily="34" charset="-128"/>
                <a:ea typeface="Arial Unicode MS" pitchFamily="34" charset="-128"/>
                <a:cs typeface="Arial Unicode MS" pitchFamily="34" charset="-128"/>
              </a:rPr>
              <a:t>Un questionnaire pour la </a:t>
            </a:r>
            <a:r>
              <a:rPr lang="fr-FR" altLang="fr-FR" sz="1600" b="1" dirty="0">
                <a:latin typeface="Arial Unicode MS" pitchFamily="34" charset="-128"/>
                <a:ea typeface="Arial Unicode MS" pitchFamily="34" charset="-128"/>
                <a:cs typeface="Arial Unicode MS" pitchFamily="34" charset="-128"/>
              </a:rPr>
              <a:t>remontée des </a:t>
            </a:r>
            <a:r>
              <a:rPr lang="fr-FR" altLang="fr-FR" sz="1600" b="1" dirty="0" smtClean="0">
                <a:latin typeface="Arial Unicode MS" pitchFamily="34" charset="-128"/>
                <a:ea typeface="Arial Unicode MS" pitchFamily="34" charset="-128"/>
                <a:cs typeface="Arial Unicode MS" pitchFamily="34" charset="-128"/>
              </a:rPr>
              <a:t>résultats</a:t>
            </a:r>
          </a:p>
          <a:p>
            <a:r>
              <a:rPr lang="fr-FR" altLang="fr-FR" sz="1400" dirty="0" smtClean="0">
                <a:latin typeface="Arial Unicode MS" pitchFamily="34" charset="-128"/>
                <a:ea typeface="Arial Unicode MS" pitchFamily="34" charset="-128"/>
                <a:cs typeface="Arial Unicode MS" pitchFamily="34" charset="-128"/>
              </a:rPr>
              <a:t>Ce questionnaire doit  être renvoyé </a:t>
            </a:r>
            <a:r>
              <a:rPr lang="fr-FR" altLang="fr-FR" sz="1400" b="1" dirty="0" smtClean="0">
                <a:latin typeface="Arial Unicode MS" pitchFamily="34" charset="-128"/>
                <a:ea typeface="Arial Unicode MS" pitchFamily="34" charset="-128"/>
                <a:cs typeface="Arial Unicode MS" pitchFamily="34" charset="-128"/>
              </a:rPr>
              <a:t>au plus tard le 11 décembre à 12h (la date et l’heure seront </a:t>
            </a:r>
          </a:p>
          <a:p>
            <a:r>
              <a:rPr lang="fr-FR" altLang="fr-FR" sz="1400" b="1" dirty="0" smtClean="0">
                <a:latin typeface="Arial Unicode MS" pitchFamily="34" charset="-128"/>
                <a:ea typeface="Arial Unicode MS" pitchFamily="34" charset="-128"/>
                <a:cs typeface="Arial Unicode MS" pitchFamily="34" charset="-128"/>
              </a:rPr>
              <a:t>confirmés en septembre)</a:t>
            </a:r>
            <a:r>
              <a:rPr lang="fr-FR" altLang="fr-FR" sz="1400" dirty="0" smtClean="0">
                <a:latin typeface="Arial Unicode MS" pitchFamily="34" charset="-128"/>
                <a:ea typeface="Arial Unicode MS" pitchFamily="34" charset="-128"/>
                <a:cs typeface="Arial Unicode MS" pitchFamily="34" charset="-128"/>
              </a:rPr>
              <a:t>.</a:t>
            </a:r>
          </a:p>
          <a:p>
            <a:endParaRPr lang="fr-FR" sz="1400" dirty="0">
              <a:latin typeface="Arial Unicode MS" pitchFamily="34" charset="-128"/>
              <a:ea typeface="Arial Unicode MS" pitchFamily="34" charset="-128"/>
              <a:cs typeface="Arial Unicode MS" pitchFamily="34" charset="-128"/>
            </a:endParaRPr>
          </a:p>
          <a:p>
            <a:r>
              <a:rPr lang="fr-FR" sz="1400" u="sng" dirty="0" smtClean="0">
                <a:latin typeface="Arial Unicode MS" pitchFamily="34" charset="-128"/>
                <a:ea typeface="Arial Unicode MS" pitchFamily="34" charset="-128"/>
                <a:cs typeface="Arial Unicode MS" pitchFamily="34" charset="-128"/>
              </a:rPr>
              <a:t>Points de vigilance </a:t>
            </a:r>
            <a:r>
              <a:rPr lang="fr-FR" sz="1400" dirty="0" smtClean="0">
                <a:latin typeface="Arial Unicode MS" pitchFamily="34" charset="-128"/>
                <a:ea typeface="Arial Unicode MS" pitchFamily="34" charset="-128"/>
                <a:cs typeface="Arial Unicode MS" pitchFamily="34" charset="-128"/>
              </a:rPr>
              <a:t>:</a:t>
            </a:r>
          </a:p>
          <a:p>
            <a:endParaRPr lang="fr-FR" sz="1400" dirty="0" smtClean="0">
              <a:latin typeface="Arial Unicode MS" pitchFamily="34" charset="-128"/>
              <a:ea typeface="Arial Unicode MS" pitchFamily="34" charset="-128"/>
              <a:cs typeface="Arial Unicode MS" pitchFamily="34" charset="-128"/>
            </a:endParaRPr>
          </a:p>
          <a:p>
            <a:pPr marL="0" indent="0"/>
            <a:r>
              <a:rPr lang="fr-FR" sz="1400" dirty="0" smtClean="0">
                <a:latin typeface="Arial Unicode MS" pitchFamily="34" charset="-128"/>
                <a:ea typeface="Arial Unicode MS" pitchFamily="34" charset="-128"/>
                <a:cs typeface="Arial Unicode MS" pitchFamily="34" charset="-128"/>
              </a:rPr>
              <a:t>- l’inscription de l’affiliation ;</a:t>
            </a:r>
          </a:p>
          <a:p>
            <a:pPr marL="0" indent="0"/>
            <a:r>
              <a:rPr lang="fr-FR" sz="1400" dirty="0" smtClean="0">
                <a:latin typeface="Arial Unicode MS" pitchFamily="34" charset="-128"/>
                <a:ea typeface="Arial Unicode MS" pitchFamily="34" charset="-128"/>
                <a:cs typeface="Arial Unicode MS" pitchFamily="34" charset="-128"/>
              </a:rPr>
              <a:t>- l’inscription de la clé de </a:t>
            </a:r>
          </a:p>
          <a:p>
            <a:pPr marL="0" indent="0"/>
            <a:r>
              <a:rPr lang="fr-FR" sz="1400" dirty="0" smtClean="0">
                <a:latin typeface="Arial Unicode MS" pitchFamily="34" charset="-128"/>
                <a:ea typeface="Arial Unicode MS" pitchFamily="34" charset="-128"/>
                <a:cs typeface="Arial Unicode MS" pitchFamily="34" charset="-128"/>
              </a:rPr>
              <a:t>répartition en cas de liste</a:t>
            </a:r>
          </a:p>
          <a:p>
            <a:pPr marL="0" indent="0"/>
            <a:r>
              <a:rPr lang="fr-FR" sz="1400" dirty="0" smtClean="0">
                <a:latin typeface="Arial Unicode MS" pitchFamily="34" charset="-128"/>
                <a:ea typeface="Arial Unicode MS" pitchFamily="34" charset="-128"/>
                <a:cs typeface="Arial Unicode MS" pitchFamily="34" charset="-128"/>
              </a:rPr>
              <a:t>commune.</a:t>
            </a:r>
          </a:p>
          <a:p>
            <a:pPr marL="0" indent="0"/>
            <a:endParaRPr lang="fr-FR" sz="1400" dirty="0">
              <a:latin typeface="Arial Unicode MS" pitchFamily="34" charset="-128"/>
              <a:ea typeface="Arial Unicode MS" pitchFamily="34" charset="-128"/>
              <a:cs typeface="Arial Unicode MS" pitchFamily="34" charset="-128"/>
            </a:endParaRPr>
          </a:p>
          <a:p>
            <a:pPr marL="0" indent="0"/>
            <a:r>
              <a:rPr lang="fr-FR" sz="1400" dirty="0" smtClean="0">
                <a:latin typeface="Arial Unicode MS" pitchFamily="34" charset="-128"/>
                <a:ea typeface="Arial Unicode MS" pitchFamily="34" charset="-128"/>
                <a:cs typeface="Arial Unicode MS" pitchFamily="34" charset="-128"/>
              </a:rPr>
              <a:t>Un modus operandi sera</a:t>
            </a:r>
          </a:p>
          <a:p>
            <a:pPr marL="0" indent="0"/>
            <a:r>
              <a:rPr lang="fr-FR" sz="1400" dirty="0">
                <a:latin typeface="Arial Unicode MS" pitchFamily="34" charset="-128"/>
                <a:ea typeface="Arial Unicode MS" pitchFamily="34" charset="-128"/>
                <a:cs typeface="Arial Unicode MS" pitchFamily="34" charset="-128"/>
              </a:rPr>
              <a:t>a</a:t>
            </a:r>
            <a:r>
              <a:rPr lang="fr-FR" sz="1400" dirty="0" smtClean="0">
                <a:latin typeface="Arial Unicode MS" pitchFamily="34" charset="-128"/>
                <a:ea typeface="Arial Unicode MS" pitchFamily="34" charset="-128"/>
                <a:cs typeface="Arial Unicode MS" pitchFamily="34" charset="-128"/>
              </a:rPr>
              <a:t>dressé aux administrations. </a:t>
            </a:r>
          </a:p>
          <a:p>
            <a:pPr marL="0" indent="0"/>
            <a:endParaRPr lang="fr-FR" sz="1400" dirty="0">
              <a:latin typeface="Arial Unicode MS" pitchFamily="34" charset="-128"/>
              <a:ea typeface="Arial Unicode MS" pitchFamily="34" charset="-128"/>
              <a:cs typeface="Arial Unicode MS" pitchFamily="34" charset="-128"/>
            </a:endParaRPr>
          </a:p>
          <a:p>
            <a:pPr marL="0" indent="0"/>
            <a:r>
              <a:rPr lang="fr-FR" sz="1400" dirty="0" smtClean="0">
                <a:latin typeface="Arial Unicode MS" pitchFamily="34" charset="-128"/>
                <a:ea typeface="Arial Unicode MS" pitchFamily="34" charset="-128"/>
                <a:cs typeface="Arial Unicode MS" pitchFamily="34" charset="-128"/>
              </a:rPr>
              <a:t>Une session de formation des</a:t>
            </a:r>
          </a:p>
          <a:p>
            <a:pPr marL="0" indent="0"/>
            <a:r>
              <a:rPr lang="fr-FR" sz="1400" dirty="0">
                <a:latin typeface="Arial Unicode MS" pitchFamily="34" charset="-128"/>
                <a:ea typeface="Arial Unicode MS" pitchFamily="34" charset="-128"/>
                <a:cs typeface="Arial Unicode MS" pitchFamily="34" charset="-128"/>
              </a:rPr>
              <a:t>c</a:t>
            </a:r>
            <a:r>
              <a:rPr lang="fr-FR" sz="1400" dirty="0" smtClean="0">
                <a:latin typeface="Arial Unicode MS" pitchFamily="34" charset="-128"/>
                <a:ea typeface="Arial Unicode MS" pitchFamily="34" charset="-128"/>
                <a:cs typeface="Arial Unicode MS" pitchFamily="34" charset="-128"/>
              </a:rPr>
              <a:t>orrespondants CALAME sera</a:t>
            </a:r>
          </a:p>
          <a:p>
            <a:pPr marL="0" indent="0"/>
            <a:r>
              <a:rPr lang="fr-FR" sz="1400" dirty="0" smtClean="0">
                <a:latin typeface="Arial Unicode MS" pitchFamily="34" charset="-128"/>
                <a:ea typeface="Arial Unicode MS" pitchFamily="34" charset="-128"/>
                <a:cs typeface="Arial Unicode MS" pitchFamily="34" charset="-128"/>
              </a:rPr>
              <a:t>organisée en septembre.</a:t>
            </a: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dirty="0"/>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22</a:t>
            </a:fld>
            <a:endParaRPr lang="fr-FR" altLang="fr-F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668" y="1263998"/>
            <a:ext cx="4667726" cy="4835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935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Elections professionnelles 2018 : remontée des résultats </a:t>
            </a:r>
            <a:endParaRPr lang="fr-FR" dirty="0"/>
          </a:p>
        </p:txBody>
      </p:sp>
      <p:sp>
        <p:nvSpPr>
          <p:cNvPr id="3" name="Espace réservé du contenu 2"/>
          <p:cNvSpPr>
            <a:spLocks noGrp="1"/>
          </p:cNvSpPr>
          <p:nvPr>
            <p:ph idx="1"/>
          </p:nvPr>
        </p:nvSpPr>
        <p:spPr>
          <a:xfrm>
            <a:off x="457200" y="910167"/>
            <a:ext cx="8229600" cy="5117558"/>
          </a:xfrm>
        </p:spPr>
        <p:txBody>
          <a:bodyPr/>
          <a:lstStyle/>
          <a:p>
            <a:pPr algn="just"/>
            <a:r>
              <a:rPr lang="fr-FR" altLang="fr-FR" dirty="0">
                <a:latin typeface="Arial Unicode MS" pitchFamily="34" charset="-128"/>
                <a:ea typeface="Arial Unicode MS" pitchFamily="34" charset="-128"/>
                <a:cs typeface="Arial Unicode MS" pitchFamily="34" charset="-128"/>
              </a:rPr>
              <a:t>➣ </a:t>
            </a:r>
            <a:r>
              <a:rPr lang="fr-FR" altLang="fr-FR" sz="1600" b="1" dirty="0">
                <a:latin typeface="Arial Unicode MS" pitchFamily="34" charset="-128"/>
                <a:ea typeface="Arial Unicode MS" pitchFamily="34" charset="-128"/>
                <a:cs typeface="Arial Unicode MS" pitchFamily="34" charset="-128"/>
              </a:rPr>
              <a:t>Un test grandeur nature sera réalisé avec </a:t>
            </a:r>
            <a:r>
              <a:rPr lang="fr-FR" altLang="fr-FR" sz="1600" b="1" dirty="0" smtClean="0">
                <a:latin typeface="Arial Unicode MS" pitchFamily="34" charset="-128"/>
                <a:ea typeface="Arial Unicode MS" pitchFamily="34" charset="-128"/>
                <a:cs typeface="Arial Unicode MS" pitchFamily="34" charset="-128"/>
              </a:rPr>
              <a:t>tous les correspondants CALAME </a:t>
            </a:r>
            <a:r>
              <a:rPr lang="fr-FR" altLang="fr-FR" sz="1600" b="1" u="sng" dirty="0" smtClean="0">
                <a:latin typeface="Arial Unicode MS" pitchFamily="34" charset="-128"/>
                <a:ea typeface="Arial Unicode MS" pitchFamily="34" charset="-128"/>
                <a:cs typeface="Arial Unicode MS" pitchFamily="34" charset="-128"/>
              </a:rPr>
              <a:t>le 5 octobre 2018. </a:t>
            </a:r>
            <a:endParaRPr lang="fr-FR" altLang="fr-FR" sz="1600" b="1" u="sng" dirty="0">
              <a:latin typeface="Arial Unicode MS" pitchFamily="34" charset="-128"/>
              <a:ea typeface="Arial Unicode MS" pitchFamily="34" charset="-128"/>
              <a:cs typeface="Arial Unicode MS" pitchFamily="34" charset="-128"/>
            </a:endParaRPr>
          </a:p>
          <a:p>
            <a:pPr marL="0" indent="0">
              <a:lnSpc>
                <a:spcPct val="80000"/>
              </a:lnSpc>
              <a:defRPr/>
            </a:pPr>
            <a:endParaRPr lang="fr-FR" altLang="fr-FR" dirty="0" smtClean="0">
              <a:ea typeface="Arial Unicode MS" pitchFamily="34" charset="-128"/>
              <a:cs typeface="Arial Unicode MS" pitchFamily="34" charset="-128"/>
            </a:endParaRPr>
          </a:p>
          <a:p>
            <a:pPr marL="0" indent="0">
              <a:lnSpc>
                <a:spcPct val="80000"/>
              </a:lnSpc>
              <a:defRPr/>
            </a:pPr>
            <a:r>
              <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 En vue de ce test, un questionnaire test sera adressé aux correspondants CALAME le 15 septembre 2018.</a:t>
            </a:r>
          </a:p>
          <a:p>
            <a:pPr marL="0" indent="0">
              <a:lnSpc>
                <a:spcPct val="80000"/>
              </a:lnSpc>
              <a:defRPr/>
            </a:pPr>
            <a:r>
              <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fr-FR" alt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80000"/>
              </a:lnSpc>
              <a:defRPr/>
            </a:pPr>
            <a:r>
              <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 Ce questionnaire sera pré-rempli avec la cartographie des instances par département ministériel et le nombre de femmes et d’hommes représentés au sein de chaque catégorie d’instance. Le test permettra de vérifier cette cartographie.</a:t>
            </a:r>
          </a:p>
          <a:p>
            <a:pPr marL="0" indent="0">
              <a:lnSpc>
                <a:spcPct val="80000"/>
              </a:lnSpc>
              <a:defRPr/>
            </a:pPr>
            <a:endParaRPr lang="fr-FR" alt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80000"/>
              </a:lnSpc>
              <a:defRPr/>
            </a:pPr>
            <a:r>
              <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 l’occasion de ce test, les correspondants CALAME devront inscrire </a:t>
            </a:r>
            <a:r>
              <a:rPr lang="fr-FR" altLang="fr-FR"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le </a:t>
            </a:r>
            <a:r>
              <a:rPr lang="fr-FR" altLang="fr-FR" sz="1400" b="1" dirty="0">
                <a:latin typeface="Arial Unicode MS" panose="020B0604020202020204" pitchFamily="34" charset="-128"/>
                <a:ea typeface="Arial Unicode MS" panose="020B0604020202020204" pitchFamily="34" charset="-128"/>
                <a:cs typeface="Arial Unicode MS" panose="020B0604020202020204" pitchFamily="34" charset="-128"/>
              </a:rPr>
              <a:t>nombre d’inscrits</a:t>
            </a:r>
            <a:r>
              <a:rPr lang="fr-FR" altLang="fr-FR"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pour chaque scrutin </a:t>
            </a:r>
            <a:r>
              <a:rPr lang="fr-FR" altLang="fr-FR" sz="1400" dirty="0">
                <a:latin typeface="Arial Unicode MS" panose="020B0604020202020204" pitchFamily="34" charset="-128"/>
                <a:ea typeface="Arial Unicode MS" panose="020B0604020202020204" pitchFamily="34" charset="-128"/>
                <a:cs typeface="Arial Unicode MS" panose="020B0604020202020204" pitchFamily="34" charset="-128"/>
              </a:rPr>
              <a:t>dont les résultats sont attendus, </a:t>
            </a:r>
            <a:r>
              <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afin </a:t>
            </a:r>
            <a:r>
              <a:rPr lang="fr-FR" altLang="fr-FR" sz="1400" dirty="0">
                <a:latin typeface="Arial Unicode MS" panose="020B0604020202020204" pitchFamily="34" charset="-128"/>
                <a:ea typeface="Arial Unicode MS" panose="020B0604020202020204" pitchFamily="34" charset="-128"/>
                <a:cs typeface="Arial Unicode MS" panose="020B0604020202020204" pitchFamily="34" charset="-128"/>
              </a:rPr>
              <a:t>d’alimenter l’application. </a:t>
            </a:r>
            <a:endPar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lnSpc>
                <a:spcPct val="80000"/>
              </a:lnSpc>
              <a:buFontTx/>
              <a:buChar char="-"/>
              <a:defRPr/>
            </a:pPr>
            <a:endPar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80000"/>
              </a:lnSpc>
              <a:defRPr/>
            </a:pPr>
            <a:r>
              <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 Les collègues du DESSI assureront une permanence téléphonique dès l’envoi du questionnaire afin de répondre à toutes les questions des correspondants concernant ce questionnaire. </a:t>
            </a:r>
          </a:p>
          <a:p>
            <a:pPr marL="0" indent="0">
              <a:lnSpc>
                <a:spcPct val="80000"/>
              </a:lnSpc>
              <a:defRPr/>
            </a:pPr>
            <a:r>
              <a:rPr lang="fr-FR" altLang="fr-FR" sz="1400" dirty="0" smtClean="0">
                <a:ea typeface="Arial Unicode MS" pitchFamily="34" charset="-128"/>
                <a:cs typeface="Arial Unicode MS" pitchFamily="34" charset="-128"/>
              </a:rPr>
              <a:t> </a:t>
            </a:r>
            <a:endParaRPr lang="fr-FR" altLang="fr-FR" sz="1400" dirty="0">
              <a:ea typeface="Arial Unicode MS" pitchFamily="34" charset="-128"/>
              <a:cs typeface="Arial Unicode MS" pitchFamily="34" charset="-128"/>
            </a:endParaRPr>
          </a:p>
          <a:p>
            <a:endParaRPr lang="fr-FR" dirty="0"/>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23</a:t>
            </a:fld>
            <a:endParaRPr lang="fr-FR" altLang="fr-FR"/>
          </a:p>
        </p:txBody>
      </p:sp>
    </p:spTree>
    <p:extLst>
      <p:ext uri="{BB962C8B-B14F-4D97-AF65-F5344CB8AC3E}">
        <p14:creationId xmlns:p14="http://schemas.microsoft.com/office/powerpoint/2010/main" val="1419623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Elections professionnelles 2018 : point vote électronique</a:t>
            </a:r>
            <a:endParaRPr lang="fr-FR" dirty="0"/>
          </a:p>
        </p:txBody>
      </p:sp>
      <p:sp>
        <p:nvSpPr>
          <p:cNvPr id="3" name="Espace réservé du contenu 2"/>
          <p:cNvSpPr>
            <a:spLocks noGrp="1"/>
          </p:cNvSpPr>
          <p:nvPr>
            <p:ph idx="1"/>
          </p:nvPr>
        </p:nvSpPr>
        <p:spPr>
          <a:xfrm>
            <a:off x="168250" y="578377"/>
            <a:ext cx="8518550" cy="5362041"/>
          </a:xfrm>
        </p:spPr>
        <p:txBody>
          <a:bodyPr/>
          <a:lstStyle/>
          <a:p>
            <a:r>
              <a:rPr lang="fr-FR"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IV- </a:t>
            </a:r>
            <a:r>
              <a:rPr lang="fr-FR" sz="18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Point sur la préparation des élections pour les ministères recourant au vote électronique par internet</a:t>
            </a:r>
            <a:r>
              <a:rPr lang="fr-FR"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fr-FR" sz="1000"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fr-FR"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1/ </a:t>
            </a:r>
            <a:r>
              <a:rPr lang="fr-FR" sz="18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Point sur les formalités CNIL </a:t>
            </a:r>
          </a:p>
          <a:p>
            <a:endParaRPr lang="fr-FR" sz="1000" b="1" u="sng"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 typeface="Wingdings" panose="05000000000000000000" pitchFamily="2" charset="2"/>
              <a:buChar char="Ø"/>
            </a:pPr>
            <a:r>
              <a:rPr lang="fr-FR" sz="1200" dirty="0" smtClean="0">
                <a:latin typeface="Arial Unicode MS" panose="020B0604020202020204" pitchFamily="34" charset="-128"/>
                <a:ea typeface="Arial Unicode MS" panose="020B0604020202020204" pitchFamily="34" charset="-128"/>
                <a:cs typeface="Arial Unicode MS" panose="020B0604020202020204" pitchFamily="34" charset="-128"/>
              </a:rPr>
              <a:t>Les 5 ministères ainsi que la CDC la Poste et Orange </a:t>
            </a:r>
            <a:r>
              <a:rPr lang="fr-FR" sz="1200" dirty="0">
                <a:latin typeface="Arial Unicode MS" panose="020B0604020202020204" pitchFamily="34" charset="-128"/>
                <a:ea typeface="Arial Unicode MS" panose="020B0604020202020204" pitchFamily="34" charset="-128"/>
                <a:cs typeface="Arial Unicode MS" panose="020B0604020202020204" pitchFamily="34" charset="-128"/>
              </a:rPr>
              <a:t>engagés dans le projet de vote électronique </a:t>
            </a:r>
            <a:r>
              <a:rPr lang="fr-FR" sz="1200" dirty="0" smtClean="0">
                <a:latin typeface="Arial Unicode MS" panose="020B0604020202020204" pitchFamily="34" charset="-128"/>
                <a:ea typeface="Arial Unicode MS" panose="020B0604020202020204" pitchFamily="34" charset="-128"/>
                <a:cs typeface="Arial Unicode MS" panose="020B0604020202020204" pitchFamily="34" charset="-128"/>
              </a:rPr>
              <a:t>(ainsi que les établissements hospitaliers et les collectivités locales qui y recourent) sont concernés par l’entrée en vigueur du </a:t>
            </a:r>
            <a:r>
              <a:rPr lang="fr-FR"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règlement général sur la protection des données </a:t>
            </a:r>
            <a:r>
              <a:rPr lang="fr-FR" sz="1200" dirty="0" smtClean="0">
                <a:latin typeface="Arial Unicode MS" panose="020B0604020202020204" pitchFamily="34" charset="-128"/>
                <a:ea typeface="Arial Unicode MS" panose="020B0604020202020204" pitchFamily="34" charset="-128"/>
                <a:cs typeface="Arial Unicode MS" panose="020B0604020202020204" pitchFamily="34" charset="-128"/>
              </a:rPr>
              <a:t>(RGPD). </a:t>
            </a:r>
          </a:p>
          <a:p>
            <a:endParaRPr lang="fr-FR" sz="1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 typeface="Wingdings" panose="05000000000000000000" pitchFamily="2" charset="2"/>
              <a:buChar char="Ø"/>
            </a:pPr>
            <a:r>
              <a:rPr lang="fr-FR" sz="1200" dirty="0" smtClean="0">
                <a:latin typeface="Arial Unicode MS" panose="020B0604020202020204" pitchFamily="34" charset="-128"/>
                <a:ea typeface="Arial Unicode MS" panose="020B0604020202020204" pitchFamily="34" charset="-128"/>
                <a:cs typeface="Arial Unicode MS" panose="020B0604020202020204" pitchFamily="34" charset="-128"/>
              </a:rPr>
              <a:t>Ce règlement européen est entré en vigueur le 25 mai dernier. Il a pour ambition d’encadrer la protection des données personnelles sur l’ensemble du territoire de l’Union européenne. </a:t>
            </a:r>
            <a:r>
              <a:rPr lang="fr-FR" sz="1200" b="1" u="sng" dirty="0">
                <a:latin typeface="Arial Unicode MS" panose="020B0604020202020204" pitchFamily="34" charset="-128"/>
                <a:ea typeface="Arial Unicode MS" panose="020B0604020202020204" pitchFamily="34" charset="-128"/>
                <a:cs typeface="Arial Unicode MS" panose="020B0604020202020204" pitchFamily="34" charset="-128"/>
              </a:rPr>
              <a:t>Les dispositifs de vote électronique n'ont plus à être déclarés à la CNIL depuis le 25 mai </a:t>
            </a:r>
            <a:r>
              <a:rPr lang="fr-FR" sz="12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2018. </a:t>
            </a:r>
            <a:r>
              <a:rPr lang="fr-FR"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En revanche, la CNIL a confirmé que les administrations devaient :</a:t>
            </a:r>
          </a:p>
          <a:p>
            <a:pPr lvl="2" algn="just">
              <a:buFontTx/>
              <a:buChar char="-"/>
            </a:pPr>
            <a:r>
              <a:rPr lang="fr-FR" sz="1200" dirty="0" smtClean="0">
                <a:latin typeface="Arial Unicode MS" panose="020B0604020202020204" pitchFamily="34" charset="-128"/>
                <a:ea typeface="Arial Unicode MS" panose="020B0604020202020204" pitchFamily="34" charset="-128"/>
                <a:cs typeface="Arial Unicode MS" panose="020B0604020202020204" pitchFamily="34" charset="-128"/>
              </a:rPr>
              <a:t>effectuer une analyse d’impact sur la protection des données (PIA), des guides sont disponibles sur le site de la CNIL  ;</a:t>
            </a:r>
          </a:p>
          <a:p>
            <a:pPr lvl="2" algn="just">
              <a:buFontTx/>
              <a:buChar char="-"/>
            </a:pPr>
            <a:r>
              <a:rPr lang="fr-FR" sz="1200" dirty="0" smtClean="0">
                <a:latin typeface="Arial Unicode MS" panose="020B0604020202020204" pitchFamily="34" charset="-128"/>
                <a:ea typeface="Arial Unicode MS" panose="020B0604020202020204" pitchFamily="34" charset="-128"/>
                <a:cs typeface="Arial Unicode MS" panose="020B0604020202020204" pitchFamily="34" charset="-128"/>
              </a:rPr>
              <a:t>Inscrire le fichier dans le Registre des activités de traitement tenu par le DPO ;</a:t>
            </a:r>
          </a:p>
          <a:p>
            <a:pPr lvl="2" algn="just">
              <a:buFontTx/>
              <a:buChar char="-"/>
            </a:pPr>
            <a:r>
              <a:rPr lang="fr-FR" sz="1200" dirty="0" smtClean="0">
                <a:latin typeface="Arial Unicode MS" panose="020B0604020202020204" pitchFamily="34" charset="-128"/>
                <a:ea typeface="Arial Unicode MS" panose="020B0604020202020204" pitchFamily="34" charset="-128"/>
                <a:cs typeface="Arial Unicode MS" panose="020B0604020202020204" pitchFamily="34" charset="-128"/>
              </a:rPr>
              <a:t>Informer les électeurs des conditions dans lesquelles les données sont traitées ;</a:t>
            </a:r>
          </a:p>
          <a:p>
            <a:pPr lvl="2" algn="just">
              <a:buFontTx/>
              <a:buChar char="-"/>
            </a:pPr>
            <a:r>
              <a:rPr lang="fr-FR" sz="1200" dirty="0" smtClean="0">
                <a:latin typeface="Arial Unicode MS" panose="020B0604020202020204" pitchFamily="34" charset="-128"/>
                <a:ea typeface="Arial Unicode MS" panose="020B0604020202020204" pitchFamily="34" charset="-128"/>
                <a:cs typeface="Arial Unicode MS" panose="020B0604020202020204" pitchFamily="34" charset="-128"/>
              </a:rPr>
              <a:t>Prévoir des mesures de sécurité adaptées au regard des risques.</a:t>
            </a:r>
          </a:p>
          <a:p>
            <a:endParaRPr lang="fr-FR"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 typeface="Wingdings" panose="05000000000000000000" pitchFamily="2" charset="2"/>
              <a:buChar char="Ø"/>
            </a:pPr>
            <a:r>
              <a:rPr lang="fr-FR" sz="1200" dirty="0" smtClean="0">
                <a:latin typeface="Arial Unicode MS" panose="020B0604020202020204" pitchFamily="34" charset="-128"/>
                <a:ea typeface="Arial Unicode MS" panose="020B0604020202020204" pitchFamily="34" charset="-128"/>
                <a:cs typeface="Arial Unicode MS" panose="020B0604020202020204" pitchFamily="34" charset="-128"/>
              </a:rPr>
              <a:t>Les </a:t>
            </a:r>
            <a:r>
              <a:rPr lang="fr-FR"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MEF et le MEN </a:t>
            </a:r>
            <a:r>
              <a:rPr lang="fr-FR" sz="1200" dirty="0" smtClean="0">
                <a:latin typeface="Arial Unicode MS" panose="020B0604020202020204" pitchFamily="34" charset="-128"/>
                <a:ea typeface="Arial Unicode MS" panose="020B0604020202020204" pitchFamily="34" charset="-128"/>
                <a:cs typeface="Arial Unicode MS" panose="020B0604020202020204" pitchFamily="34" charset="-128"/>
              </a:rPr>
              <a:t>ayant transmis une déclaration à la CNIL et obtenus le récépissé de la commission avant le 24 mai n’ont pas besoin de produire l’analyse d’impact relative à la protection des données prévues par la nouvelle réglementation.</a:t>
            </a:r>
          </a:p>
          <a:p>
            <a:endParaRPr lang="fr-FR"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Ø"/>
            </a:pPr>
            <a:r>
              <a:rPr lang="fr-FR" sz="1200" dirty="0" smtClean="0">
                <a:latin typeface="Arial Unicode MS" panose="020B0604020202020204" pitchFamily="34" charset="-128"/>
                <a:ea typeface="Arial Unicode MS" panose="020B0604020202020204" pitchFamily="34" charset="-128"/>
                <a:cs typeface="Arial Unicode MS" panose="020B0604020202020204" pitchFamily="34" charset="-128"/>
              </a:rPr>
              <a:t>Les </a:t>
            </a:r>
            <a:r>
              <a:rPr lang="fr-FR"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autres ministères </a:t>
            </a:r>
            <a:r>
              <a:rPr lang="fr-FR" sz="1200" dirty="0" smtClean="0">
                <a:latin typeface="Arial Unicode MS" panose="020B0604020202020204" pitchFamily="34" charset="-128"/>
                <a:ea typeface="Arial Unicode MS" panose="020B0604020202020204" pitchFamily="34" charset="-128"/>
                <a:cs typeface="Arial Unicode MS" panose="020B0604020202020204" pitchFamily="34" charset="-128"/>
              </a:rPr>
              <a:t>(MI, MINARM et MSO) doivent réaliser cette analyse d’impact. </a:t>
            </a:r>
          </a:p>
          <a:p>
            <a:pPr algn="just"/>
            <a:r>
              <a:rPr lang="fr-FR" sz="1200" dirty="0" smtClean="0">
                <a:latin typeface="Arial Unicode MS" panose="020B0604020202020204" pitchFamily="34" charset="-128"/>
                <a:ea typeface="Arial Unicode MS" panose="020B0604020202020204" pitchFamily="34" charset="-128"/>
                <a:cs typeface="Arial Unicode MS" panose="020B0604020202020204" pitchFamily="34" charset="-128"/>
              </a:rPr>
              <a:t>	L’article 35 du RGPD prévoit en effet qu’une analyse d’impact doit être réalisée lorsqu’un  traitement des données personnelles ou sensibles peut entraîner un risque élevé pour les  droits et libertés des personnes physiques concernées. </a:t>
            </a:r>
            <a:endParaRPr lang="fr-FR"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24</a:t>
            </a:fld>
            <a:endParaRPr lang="fr-FR" altLang="fr-FR"/>
          </a:p>
        </p:txBody>
      </p:sp>
    </p:spTree>
    <p:extLst>
      <p:ext uri="{BB962C8B-B14F-4D97-AF65-F5344CB8AC3E}">
        <p14:creationId xmlns:p14="http://schemas.microsoft.com/office/powerpoint/2010/main" val="2052281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Elections professionnelles 2018 : point vote électronique</a:t>
            </a:r>
            <a:endParaRPr lang="fr-FR" dirty="0"/>
          </a:p>
        </p:txBody>
      </p:sp>
      <p:sp>
        <p:nvSpPr>
          <p:cNvPr id="3" name="Espace réservé du contenu 2"/>
          <p:cNvSpPr>
            <a:spLocks noGrp="1"/>
          </p:cNvSpPr>
          <p:nvPr>
            <p:ph idx="1"/>
          </p:nvPr>
        </p:nvSpPr>
        <p:spPr>
          <a:xfrm>
            <a:off x="457201" y="692996"/>
            <a:ext cx="8229600" cy="5249231"/>
          </a:xfrm>
        </p:spPr>
        <p:txBody>
          <a:bodyPr/>
          <a:lstStyle/>
          <a:p>
            <a:r>
              <a:rPr lang="fr-FR" altLang="fr-FR" sz="1800" b="1" dirty="0" smtClean="0">
                <a:latin typeface="Arial Unicode MS" pitchFamily="34" charset="-128"/>
                <a:ea typeface="Arial Unicode MS" pitchFamily="34" charset="-128"/>
                <a:cs typeface="Arial Unicode MS" pitchFamily="34" charset="-128"/>
              </a:rPr>
              <a:t>2/ </a:t>
            </a:r>
            <a:r>
              <a:rPr lang="fr-FR" altLang="fr-FR" sz="1800" b="1" u="sng" dirty="0" smtClean="0">
                <a:latin typeface="Arial Unicode MS" pitchFamily="34" charset="-128"/>
                <a:ea typeface="Arial Unicode MS" pitchFamily="34" charset="-128"/>
                <a:cs typeface="Arial Unicode MS" pitchFamily="34" charset="-128"/>
              </a:rPr>
              <a:t>Calendrier des élections tests dans ces différents ministères</a:t>
            </a:r>
            <a:endParaRPr lang="fr-FR" altLang="fr-FR" sz="1800" b="1" dirty="0" smtClean="0">
              <a:latin typeface="Arial Unicode MS" pitchFamily="34" charset="-128"/>
              <a:ea typeface="Arial Unicode MS" pitchFamily="34" charset="-128"/>
              <a:cs typeface="Arial Unicode MS" pitchFamily="34" charset="-128"/>
            </a:endParaRPr>
          </a:p>
          <a:p>
            <a:endParaRPr lang="fr-FR" altLang="fr-FR" sz="1600" dirty="0" smtClean="0">
              <a:latin typeface="Arial Unicode MS" pitchFamily="34" charset="-128"/>
              <a:ea typeface="Arial Unicode MS" pitchFamily="34" charset="-128"/>
              <a:cs typeface="Arial Unicode MS" pitchFamily="34" charset="-128"/>
            </a:endParaRPr>
          </a:p>
          <a:p>
            <a:pPr algn="just">
              <a:buFont typeface="Wingdings" panose="05000000000000000000" pitchFamily="2" charset="2"/>
              <a:buChar char="Ø"/>
            </a:pPr>
            <a:r>
              <a:rPr lang="fr-FR" altLang="fr-FR" sz="1600" dirty="0" smtClean="0">
                <a:latin typeface="Arial Unicode MS" pitchFamily="34" charset="-128"/>
                <a:ea typeface="Arial Unicode MS" pitchFamily="34" charset="-128"/>
                <a:cs typeface="Arial Unicode MS" pitchFamily="34" charset="-128"/>
              </a:rPr>
              <a:t>Les </a:t>
            </a:r>
            <a:r>
              <a:rPr lang="fr-FR" altLang="fr-FR" sz="1600" b="1" dirty="0" smtClean="0">
                <a:latin typeface="Arial Unicode MS" pitchFamily="34" charset="-128"/>
                <a:ea typeface="Arial Unicode MS" pitchFamily="34" charset="-128"/>
                <a:cs typeface="Arial Unicode MS" pitchFamily="34" charset="-128"/>
              </a:rPr>
              <a:t>MEF</a:t>
            </a:r>
            <a:r>
              <a:rPr lang="fr-FR" altLang="fr-FR" sz="1600" dirty="0" smtClean="0">
                <a:latin typeface="Arial Unicode MS" pitchFamily="34" charset="-128"/>
                <a:ea typeface="Arial Unicode MS" pitchFamily="34" charset="-128"/>
                <a:cs typeface="Arial Unicode MS" pitchFamily="34" charset="-128"/>
              </a:rPr>
              <a:t>, ont organisé les élections tests auprès de 1200 agents du 9 au 13 avril  dernier.</a:t>
            </a:r>
          </a:p>
          <a:p>
            <a:pPr algn="just"/>
            <a:r>
              <a:rPr lang="fr-FR" altLang="fr-FR" sz="1600" dirty="0" smtClean="0">
                <a:latin typeface="Arial Unicode MS" pitchFamily="34" charset="-128"/>
                <a:ea typeface="Arial Unicode MS" pitchFamily="34" charset="-128"/>
                <a:cs typeface="Arial Unicode MS" pitchFamily="34" charset="-128"/>
              </a:rPr>
              <a:t>		=&gt; 90% des électeurs tests ont répondu et évaluent la procédure de vote comme « très » ou  « assez » positive. </a:t>
            </a:r>
          </a:p>
          <a:p>
            <a:endParaRPr lang="fr-FR" altLang="fr-FR" sz="1600" dirty="0">
              <a:latin typeface="Arial Unicode MS" pitchFamily="34" charset="-128"/>
              <a:ea typeface="Arial Unicode MS" pitchFamily="34" charset="-128"/>
              <a:cs typeface="Arial Unicode MS" pitchFamily="34" charset="-128"/>
            </a:endParaRPr>
          </a:p>
          <a:p>
            <a:pPr algn="just">
              <a:buFont typeface="Wingdings" panose="05000000000000000000" pitchFamily="2" charset="2"/>
              <a:buChar char="Ø"/>
            </a:pPr>
            <a:r>
              <a:rPr lang="fr-FR" altLang="fr-FR" sz="1600" dirty="0" smtClean="0">
                <a:latin typeface="Arial Unicode MS" pitchFamily="34" charset="-128"/>
                <a:ea typeface="Arial Unicode MS" pitchFamily="34" charset="-128"/>
                <a:cs typeface="Arial Unicode MS" pitchFamily="34" charset="-128"/>
              </a:rPr>
              <a:t>Pour le </a:t>
            </a:r>
            <a:r>
              <a:rPr lang="fr-FR" altLang="fr-FR" sz="1600" b="1" dirty="0" smtClean="0">
                <a:latin typeface="Arial Unicode MS" pitchFamily="34" charset="-128"/>
                <a:ea typeface="Arial Unicode MS" pitchFamily="34" charset="-128"/>
                <a:cs typeface="Arial Unicode MS" pitchFamily="34" charset="-128"/>
              </a:rPr>
              <a:t>MEN</a:t>
            </a:r>
            <a:r>
              <a:rPr lang="fr-FR" altLang="fr-FR" sz="1600" dirty="0" smtClean="0">
                <a:latin typeface="Arial Unicode MS" pitchFamily="34" charset="-128"/>
                <a:ea typeface="Arial Unicode MS" pitchFamily="34" charset="-128"/>
                <a:cs typeface="Arial Unicode MS" pitchFamily="34" charset="-128"/>
              </a:rPr>
              <a:t>, un test a eu lieu du 27 mai au 7 juin 2018 sur un panel de 4500 électeurs et un second test est organisé le 9 juillet 2018 sur un périmètre plus restreint.</a:t>
            </a:r>
          </a:p>
          <a:p>
            <a:endParaRPr lang="fr-FR" altLang="fr-FR" sz="1600" dirty="0" smtClean="0">
              <a:latin typeface="Arial Unicode MS" pitchFamily="34" charset="-128"/>
              <a:ea typeface="Arial Unicode MS" pitchFamily="34" charset="-128"/>
              <a:cs typeface="Arial Unicode MS" pitchFamily="34" charset="-128"/>
            </a:endParaRPr>
          </a:p>
          <a:p>
            <a:pPr algn="just">
              <a:buFont typeface="Wingdings" panose="05000000000000000000" pitchFamily="2" charset="2"/>
              <a:buChar char="Ø"/>
            </a:pPr>
            <a:r>
              <a:rPr lang="fr-FR" altLang="fr-FR" sz="1600" dirty="0" smtClean="0">
                <a:latin typeface="Arial Unicode MS" pitchFamily="34" charset="-128"/>
                <a:ea typeface="Arial Unicode MS" pitchFamily="34" charset="-128"/>
                <a:cs typeface="Arial Unicode MS" pitchFamily="34" charset="-128"/>
              </a:rPr>
              <a:t>Pour les </a:t>
            </a:r>
            <a:r>
              <a:rPr lang="fr-FR" altLang="fr-FR" sz="1600" b="1" dirty="0" smtClean="0">
                <a:latin typeface="Arial Unicode MS" pitchFamily="34" charset="-128"/>
                <a:ea typeface="Arial Unicode MS" pitchFamily="34" charset="-128"/>
                <a:cs typeface="Arial Unicode MS" pitchFamily="34" charset="-128"/>
              </a:rPr>
              <a:t>MSO</a:t>
            </a:r>
            <a:r>
              <a:rPr lang="fr-FR" altLang="fr-FR" sz="1600" dirty="0" smtClean="0">
                <a:latin typeface="Arial Unicode MS" pitchFamily="34" charset="-128"/>
                <a:ea typeface="Arial Unicode MS" pitchFamily="34" charset="-128"/>
                <a:cs typeface="Arial Unicode MS" pitchFamily="34" charset="-128"/>
              </a:rPr>
              <a:t>, un test a eu lieu les 21 et 22 juin 2018 sur 3 des 9 scrutins qui auront lieu par voie électronique.</a:t>
            </a:r>
          </a:p>
          <a:p>
            <a:pPr algn="just"/>
            <a:endParaRPr lang="fr-FR" altLang="fr-FR" sz="1600" dirty="0" smtClean="0">
              <a:latin typeface="Arial Unicode MS" pitchFamily="34" charset="-128"/>
              <a:ea typeface="Arial Unicode MS" pitchFamily="34" charset="-128"/>
              <a:cs typeface="Arial Unicode MS" pitchFamily="34" charset="-128"/>
            </a:endParaRPr>
          </a:p>
          <a:p>
            <a:pPr algn="just">
              <a:buFont typeface="Wingdings" panose="05000000000000000000" pitchFamily="2" charset="2"/>
              <a:buChar char="Ø"/>
            </a:pPr>
            <a:r>
              <a:rPr lang="fr-FR" altLang="fr-FR" sz="1600" dirty="0" smtClean="0">
                <a:latin typeface="Arial Unicode MS" pitchFamily="34" charset="-128"/>
                <a:ea typeface="Arial Unicode MS" pitchFamily="34" charset="-128"/>
                <a:cs typeface="Arial Unicode MS" pitchFamily="34" charset="-128"/>
              </a:rPr>
              <a:t>Pour le </a:t>
            </a:r>
            <a:r>
              <a:rPr lang="fr-FR" altLang="fr-FR" sz="1600" b="1" dirty="0" smtClean="0">
                <a:latin typeface="Arial Unicode MS" pitchFamily="34" charset="-128"/>
                <a:ea typeface="Arial Unicode MS" pitchFamily="34" charset="-128"/>
                <a:cs typeface="Arial Unicode MS" pitchFamily="34" charset="-128"/>
              </a:rPr>
              <a:t>MI</a:t>
            </a:r>
            <a:r>
              <a:rPr lang="fr-FR" altLang="fr-FR" sz="1600" dirty="0" smtClean="0">
                <a:latin typeface="Arial Unicode MS" pitchFamily="34" charset="-128"/>
                <a:ea typeface="Arial Unicode MS" pitchFamily="34" charset="-128"/>
                <a:cs typeface="Arial Unicode MS" pitchFamily="34" charset="-128"/>
              </a:rPr>
              <a:t>, un test aura lieu les 5 et 6 septembre prochains sur un panel d’environ 5000  électeurs.</a:t>
            </a:r>
          </a:p>
          <a:p>
            <a:pPr marL="0" indent="0" algn="just"/>
            <a:endParaRPr lang="fr-FR" altLang="fr-FR" sz="1600" dirty="0" smtClean="0">
              <a:latin typeface="Arial Unicode MS" pitchFamily="34" charset="-128"/>
              <a:ea typeface="Arial Unicode MS" pitchFamily="34" charset="-128"/>
              <a:cs typeface="Arial Unicode MS" pitchFamily="34" charset="-128"/>
            </a:endParaRPr>
          </a:p>
          <a:p>
            <a:pPr algn="just">
              <a:buFont typeface="Wingdings" panose="05000000000000000000" pitchFamily="2" charset="2"/>
              <a:buChar char="Ø"/>
            </a:pPr>
            <a:r>
              <a:rPr lang="fr-FR" altLang="fr-FR" sz="1600" dirty="0" smtClean="0">
                <a:latin typeface="Arial Unicode MS" pitchFamily="34" charset="-128"/>
                <a:ea typeface="Arial Unicode MS" pitchFamily="34" charset="-128"/>
                <a:cs typeface="Arial Unicode MS" pitchFamily="34" charset="-128"/>
              </a:rPr>
              <a:t>Pour le </a:t>
            </a:r>
            <a:r>
              <a:rPr lang="fr-FR" altLang="fr-FR" sz="1600" b="1" dirty="0" smtClean="0">
                <a:latin typeface="Arial Unicode MS" pitchFamily="34" charset="-128"/>
                <a:ea typeface="Arial Unicode MS" pitchFamily="34" charset="-128"/>
                <a:cs typeface="Arial Unicode MS" pitchFamily="34" charset="-128"/>
              </a:rPr>
              <a:t>MINARM</a:t>
            </a:r>
            <a:r>
              <a:rPr lang="fr-FR" altLang="fr-FR" sz="1600" dirty="0" smtClean="0">
                <a:latin typeface="Arial Unicode MS" pitchFamily="34" charset="-128"/>
                <a:ea typeface="Arial Unicode MS" pitchFamily="34" charset="-128"/>
                <a:cs typeface="Arial Unicode MS" pitchFamily="34" charset="-128"/>
              </a:rPr>
              <a:t>, le test aura lieu le 18 septembre 2018.</a:t>
            </a:r>
          </a:p>
          <a:p>
            <a:endParaRPr lang="fr-FR" altLang="fr-FR" sz="1600" dirty="0" smtClean="0">
              <a:latin typeface="Arial Unicode MS" pitchFamily="34" charset="-128"/>
              <a:ea typeface="Arial Unicode MS" pitchFamily="34" charset="-128"/>
              <a:cs typeface="Arial Unicode MS" pitchFamily="34" charset="-128"/>
            </a:endParaRPr>
          </a:p>
          <a:p>
            <a:endParaRPr lang="fr-FR" dirty="0"/>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25</a:t>
            </a:fld>
            <a:endParaRPr lang="fr-FR" altLang="fr-FR"/>
          </a:p>
        </p:txBody>
      </p:sp>
    </p:spTree>
    <p:extLst>
      <p:ext uri="{BB962C8B-B14F-4D97-AF65-F5344CB8AC3E}">
        <p14:creationId xmlns:p14="http://schemas.microsoft.com/office/powerpoint/2010/main" val="4023257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Elections professionnelles 2018 : remontée des résultats</a:t>
            </a:r>
            <a:endParaRPr lang="fr-FR" dirty="0"/>
          </a:p>
        </p:txBody>
      </p:sp>
      <p:sp>
        <p:nvSpPr>
          <p:cNvPr id="3" name="Espace réservé du contenu 2"/>
          <p:cNvSpPr>
            <a:spLocks noGrp="1"/>
          </p:cNvSpPr>
          <p:nvPr>
            <p:ph idx="1"/>
          </p:nvPr>
        </p:nvSpPr>
        <p:spPr>
          <a:xfrm>
            <a:off x="457200" y="910167"/>
            <a:ext cx="8229600" cy="5168764"/>
          </a:xfrm>
        </p:spPr>
        <p:txBody>
          <a:bodyPr/>
          <a:lstStyle/>
          <a:p>
            <a:r>
              <a:rPr lang="fr-FR" altLang="fr-FR" sz="1800" b="1" dirty="0" smtClean="0">
                <a:latin typeface="Arial Unicode MS" pitchFamily="34" charset="-128"/>
                <a:ea typeface="Arial Unicode MS" pitchFamily="34" charset="-128"/>
                <a:cs typeface="Arial Unicode MS" pitchFamily="34" charset="-128"/>
              </a:rPr>
              <a:t>3/ </a:t>
            </a:r>
            <a:r>
              <a:rPr lang="fr-FR" altLang="fr-FR" sz="1800" b="1" u="sng" dirty="0" smtClean="0">
                <a:latin typeface="Arial Unicode MS" pitchFamily="34" charset="-128"/>
                <a:ea typeface="Arial Unicode MS" pitchFamily="34" charset="-128"/>
                <a:cs typeface="Arial Unicode MS" pitchFamily="34" charset="-128"/>
              </a:rPr>
              <a:t>Remontée </a:t>
            </a:r>
            <a:r>
              <a:rPr lang="fr-FR" altLang="fr-FR" sz="1800" b="1" u="sng" dirty="0">
                <a:latin typeface="Arial Unicode MS" pitchFamily="34" charset="-128"/>
                <a:ea typeface="Arial Unicode MS" pitchFamily="34" charset="-128"/>
                <a:cs typeface="Arial Unicode MS" pitchFamily="34" charset="-128"/>
              </a:rPr>
              <a:t>des </a:t>
            </a:r>
            <a:r>
              <a:rPr lang="fr-FR" altLang="fr-FR" sz="1800" b="1" u="sng" dirty="0" smtClean="0">
                <a:latin typeface="Arial Unicode MS" pitchFamily="34" charset="-128"/>
                <a:ea typeface="Arial Unicode MS" pitchFamily="34" charset="-128"/>
                <a:cs typeface="Arial Unicode MS" pitchFamily="34" charset="-128"/>
              </a:rPr>
              <a:t>résultats pour le vote électronique</a:t>
            </a:r>
            <a:endParaRPr lang="fr-FR" altLang="fr-FR" sz="1800" b="1" u="sng" dirty="0">
              <a:latin typeface="Arial Unicode MS" pitchFamily="34" charset="-128"/>
              <a:ea typeface="Arial Unicode MS" pitchFamily="34" charset="-128"/>
              <a:cs typeface="Arial Unicode MS" pitchFamily="34" charset="-128"/>
            </a:endParaRPr>
          </a:p>
          <a:p>
            <a:endParaRPr lang="fr-FR" altLang="fr-FR" dirty="0">
              <a:latin typeface="Arial Unicode MS" pitchFamily="34" charset="-128"/>
              <a:ea typeface="Arial Unicode MS" pitchFamily="34" charset="-128"/>
              <a:cs typeface="Arial Unicode MS" pitchFamily="34" charset="-128"/>
            </a:endParaRPr>
          </a:p>
          <a:p>
            <a:pPr algn="just">
              <a:buFont typeface="Wingdings" panose="05000000000000000000" pitchFamily="2" charset="2"/>
              <a:buChar char="Ø"/>
            </a:pPr>
            <a:r>
              <a:rPr lang="fr-FR" altLang="fr-FR" sz="1600" dirty="0">
                <a:latin typeface="Arial Unicode MS" pitchFamily="34" charset="-128"/>
                <a:ea typeface="Arial Unicode MS" pitchFamily="34" charset="-128"/>
                <a:cs typeface="Arial Unicode MS" pitchFamily="34" charset="-128"/>
              </a:rPr>
              <a:t>Un site </a:t>
            </a:r>
            <a:r>
              <a:rPr lang="fr-FR" altLang="fr-FR" sz="1600" b="1" dirty="0" err="1">
                <a:latin typeface="Arial Unicode MS" pitchFamily="34" charset="-128"/>
                <a:ea typeface="Arial Unicode MS" pitchFamily="34" charset="-128"/>
                <a:cs typeface="Arial Unicode MS" pitchFamily="34" charset="-128"/>
              </a:rPr>
              <a:t>Documento</a:t>
            </a:r>
            <a:r>
              <a:rPr lang="fr-FR" altLang="fr-FR" sz="1600" dirty="0">
                <a:latin typeface="Arial Unicode MS" pitchFamily="34" charset="-128"/>
                <a:ea typeface="Arial Unicode MS" pitchFamily="34" charset="-128"/>
                <a:cs typeface="Arial Unicode MS" pitchFamily="34" charset="-128"/>
              </a:rPr>
              <a:t> est dédié à la remontée des </a:t>
            </a:r>
            <a:r>
              <a:rPr lang="fr-FR" altLang="fr-FR" sz="1600" dirty="0" smtClean="0">
                <a:latin typeface="Arial Unicode MS" pitchFamily="34" charset="-128"/>
                <a:ea typeface="Arial Unicode MS" pitchFamily="34" charset="-128"/>
                <a:cs typeface="Arial Unicode MS" pitchFamily="34" charset="-128"/>
              </a:rPr>
              <a:t>résultats pour les ministères et administrations recourant au vote électronique.  </a:t>
            </a:r>
            <a:endParaRPr lang="fr-FR" altLang="fr-FR" sz="1600" dirty="0">
              <a:latin typeface="Arial Unicode MS" pitchFamily="34" charset="-128"/>
              <a:ea typeface="Arial Unicode MS" pitchFamily="34" charset="-128"/>
              <a:cs typeface="Arial Unicode MS" pitchFamily="34" charset="-128"/>
            </a:endParaRPr>
          </a:p>
          <a:p>
            <a:pPr marL="628650" indent="-285750">
              <a:buFontTx/>
              <a:buChar char="-"/>
              <a:tabLst>
                <a:tab pos="536575" algn="l"/>
                <a:tab pos="628650" algn="l"/>
              </a:tabLst>
            </a:pPr>
            <a:r>
              <a:rPr lang="fr-FR" altLang="fr-FR" sz="1600" dirty="0" err="1" smtClean="0">
                <a:latin typeface="Arial Unicode MS" pitchFamily="34" charset="-128"/>
                <a:ea typeface="Arial Unicode MS" pitchFamily="34" charset="-128"/>
                <a:cs typeface="Arial Unicode MS" pitchFamily="34" charset="-128"/>
              </a:rPr>
              <a:t>Documento</a:t>
            </a:r>
            <a:r>
              <a:rPr lang="fr-FR" altLang="fr-FR" sz="1600" dirty="0" smtClean="0">
                <a:latin typeface="Arial Unicode MS" pitchFamily="34" charset="-128"/>
                <a:ea typeface="Arial Unicode MS" pitchFamily="34" charset="-128"/>
                <a:cs typeface="Arial Unicode MS" pitchFamily="34" charset="-128"/>
              </a:rPr>
              <a:t> </a:t>
            </a:r>
            <a:r>
              <a:rPr lang="fr-FR" altLang="fr-FR" sz="1600" dirty="0">
                <a:latin typeface="Arial Unicode MS" pitchFamily="34" charset="-128"/>
                <a:ea typeface="Arial Unicode MS" pitchFamily="34" charset="-128"/>
                <a:cs typeface="Arial Unicode MS" pitchFamily="34" charset="-128"/>
              </a:rPr>
              <a:t>est une plateforme collaborative hébergé aux </a:t>
            </a:r>
            <a:r>
              <a:rPr lang="fr-FR" altLang="fr-FR" sz="1600" dirty="0" smtClean="0">
                <a:latin typeface="Arial Unicode MS" pitchFamily="34" charset="-128"/>
                <a:ea typeface="Arial Unicode MS" pitchFamily="34" charset="-128"/>
                <a:cs typeface="Arial Unicode MS" pitchFamily="34" charset="-128"/>
              </a:rPr>
              <a:t>Finances ;</a:t>
            </a:r>
          </a:p>
          <a:p>
            <a:pPr marL="628650" indent="-285750">
              <a:buFontTx/>
              <a:buChar char="-"/>
              <a:tabLst>
                <a:tab pos="536575" algn="l"/>
                <a:tab pos="628650" algn="l"/>
              </a:tabLst>
            </a:pPr>
            <a:r>
              <a:rPr lang="fr-FR" altLang="fr-FR" sz="1600" dirty="0" err="1" smtClean="0">
                <a:latin typeface="Arial Unicode MS" pitchFamily="34" charset="-128"/>
                <a:ea typeface="Arial Unicode MS" pitchFamily="34" charset="-128"/>
                <a:cs typeface="Arial Unicode MS" pitchFamily="34" charset="-128"/>
              </a:rPr>
              <a:t>Documento</a:t>
            </a:r>
            <a:r>
              <a:rPr lang="fr-FR" altLang="fr-FR" sz="1600" dirty="0" smtClean="0">
                <a:latin typeface="Arial Unicode MS" pitchFamily="34" charset="-128"/>
                <a:ea typeface="Arial Unicode MS" pitchFamily="34" charset="-128"/>
                <a:cs typeface="Arial Unicode MS" pitchFamily="34" charset="-128"/>
              </a:rPr>
              <a:t> </a:t>
            </a:r>
            <a:r>
              <a:rPr lang="fr-FR" altLang="fr-FR" sz="1600" dirty="0">
                <a:latin typeface="Arial Unicode MS" pitchFamily="34" charset="-128"/>
                <a:ea typeface="Arial Unicode MS" pitchFamily="34" charset="-128"/>
                <a:cs typeface="Arial Unicode MS" pitchFamily="34" charset="-128"/>
              </a:rPr>
              <a:t>est accessible sur le </a:t>
            </a:r>
            <a:r>
              <a:rPr lang="fr-FR" altLang="fr-FR" sz="1600" dirty="0" smtClean="0">
                <a:latin typeface="Arial Unicode MS" pitchFamily="34" charset="-128"/>
                <a:ea typeface="Arial Unicode MS" pitchFamily="34" charset="-128"/>
                <a:cs typeface="Arial Unicode MS" pitchFamily="34" charset="-128"/>
              </a:rPr>
              <a:t>RIE.</a:t>
            </a:r>
            <a:endParaRPr lang="fr-FR" altLang="fr-FR" sz="1600" dirty="0">
              <a:latin typeface="Arial Unicode MS" pitchFamily="34" charset="-128"/>
              <a:ea typeface="Arial Unicode MS" pitchFamily="34" charset="-128"/>
              <a:cs typeface="Arial Unicode MS" pitchFamily="34" charset="-128"/>
            </a:endParaRPr>
          </a:p>
          <a:p>
            <a:endParaRPr lang="fr-FR" altLang="fr-FR" sz="1600" dirty="0">
              <a:latin typeface="Arial Unicode MS" pitchFamily="34" charset="-128"/>
              <a:ea typeface="Arial Unicode MS" pitchFamily="34" charset="-128"/>
              <a:cs typeface="Arial Unicode MS" pitchFamily="34" charset="-128"/>
            </a:endParaRPr>
          </a:p>
          <a:p>
            <a:pPr>
              <a:buFont typeface="Wingdings" panose="05000000000000000000" pitchFamily="2" charset="2"/>
              <a:buChar char="Ø"/>
            </a:pPr>
            <a:r>
              <a:rPr lang="fr-FR" altLang="fr-FR" sz="1600" dirty="0">
                <a:latin typeface="Arial Unicode MS" pitchFamily="34" charset="-128"/>
                <a:ea typeface="Arial Unicode MS" pitchFamily="34" charset="-128"/>
                <a:cs typeface="Arial Unicode MS" pitchFamily="34" charset="-128"/>
              </a:rPr>
              <a:t>Les ministères concernés sont MEN, MI et </a:t>
            </a:r>
            <a:r>
              <a:rPr lang="fr-FR" altLang="fr-FR" sz="1600" dirty="0" smtClean="0">
                <a:latin typeface="Arial Unicode MS" pitchFamily="34" charset="-128"/>
                <a:ea typeface="Arial Unicode MS" pitchFamily="34" charset="-128"/>
                <a:cs typeface="Arial Unicode MS" pitchFamily="34" charset="-128"/>
              </a:rPr>
              <a:t>MEF.</a:t>
            </a:r>
          </a:p>
          <a:p>
            <a:r>
              <a:rPr lang="fr-FR" altLang="fr-FR" sz="1600" dirty="0" smtClean="0">
                <a:latin typeface="Arial Unicode MS" pitchFamily="34" charset="-128"/>
                <a:ea typeface="Arial Unicode MS" pitchFamily="34" charset="-128"/>
                <a:cs typeface="Arial Unicode MS" pitchFamily="34" charset="-128"/>
              </a:rPr>
              <a:t>Pour le MINARM et le MSO recourant au vote électronique sur quelques scrutins, les </a:t>
            </a:r>
          </a:p>
          <a:p>
            <a:r>
              <a:rPr lang="fr-FR" altLang="fr-FR" sz="1600" dirty="0" smtClean="0">
                <a:latin typeface="Arial Unicode MS" pitchFamily="34" charset="-128"/>
                <a:ea typeface="Arial Unicode MS" pitchFamily="34" charset="-128"/>
                <a:cs typeface="Arial Unicode MS" pitchFamily="34" charset="-128"/>
              </a:rPr>
              <a:t>résultats seront remontés par l’intermédiaire des questionnaires CALAME </a:t>
            </a:r>
            <a:endParaRPr lang="fr-FR" altLang="fr-FR" sz="1600" dirty="0">
              <a:latin typeface="Arial Unicode MS" pitchFamily="34" charset="-128"/>
              <a:ea typeface="Arial Unicode MS" pitchFamily="34" charset="-128"/>
              <a:cs typeface="Arial Unicode MS" pitchFamily="34" charset="-128"/>
            </a:endParaRPr>
          </a:p>
          <a:p>
            <a:endParaRPr lang="fr-FR" altLang="fr-FR" sz="1600" dirty="0">
              <a:latin typeface="Arial Unicode MS" pitchFamily="34" charset="-128"/>
              <a:ea typeface="Arial Unicode MS" pitchFamily="34" charset="-128"/>
              <a:cs typeface="Arial Unicode MS" pitchFamily="34" charset="-128"/>
            </a:endParaRPr>
          </a:p>
          <a:p>
            <a:pPr>
              <a:buFont typeface="Wingdings" panose="05000000000000000000" pitchFamily="2" charset="2"/>
              <a:buChar char="Ø"/>
            </a:pPr>
            <a:r>
              <a:rPr lang="fr-FR" altLang="fr-FR" sz="1600" dirty="0">
                <a:latin typeface="Arial Unicode MS" pitchFamily="34" charset="-128"/>
                <a:ea typeface="Arial Unicode MS" pitchFamily="34" charset="-128"/>
                <a:cs typeface="Arial Unicode MS" pitchFamily="34" charset="-128"/>
              </a:rPr>
              <a:t>La DGAFP </a:t>
            </a:r>
            <a:r>
              <a:rPr lang="fr-FR" altLang="fr-FR" sz="1600" dirty="0" smtClean="0">
                <a:latin typeface="Arial Unicode MS" pitchFamily="34" charset="-128"/>
                <a:ea typeface="Arial Unicode MS" pitchFamily="34" charset="-128"/>
                <a:cs typeface="Arial Unicode MS" pitchFamily="34" charset="-128"/>
              </a:rPr>
              <a:t>a demandé aux administrations que </a:t>
            </a:r>
            <a:r>
              <a:rPr lang="fr-FR" altLang="fr-FR" sz="1600" dirty="0">
                <a:latin typeface="Arial Unicode MS" pitchFamily="34" charset="-128"/>
                <a:ea typeface="Arial Unicode MS" pitchFamily="34" charset="-128"/>
                <a:cs typeface="Arial Unicode MS" pitchFamily="34" charset="-128"/>
              </a:rPr>
              <a:t>lui soit </a:t>
            </a:r>
            <a:r>
              <a:rPr lang="fr-FR" altLang="fr-FR" sz="1600" dirty="0" smtClean="0">
                <a:latin typeface="Arial Unicode MS" pitchFamily="34" charset="-128"/>
                <a:ea typeface="Arial Unicode MS" pitchFamily="34" charset="-128"/>
                <a:cs typeface="Arial Unicode MS" pitchFamily="34" charset="-128"/>
              </a:rPr>
              <a:t>communiqués</a:t>
            </a:r>
            <a:r>
              <a:rPr lang="fr-FR" altLang="fr-FR" sz="1600" b="1" dirty="0" smtClean="0">
                <a:latin typeface="Arial Unicode MS" pitchFamily="34" charset="-128"/>
                <a:ea typeface="Arial Unicode MS" pitchFamily="34" charset="-128"/>
                <a:cs typeface="Arial Unicode MS" pitchFamily="34" charset="-128"/>
              </a:rPr>
              <a:t> </a:t>
            </a:r>
            <a:r>
              <a:rPr lang="fr-FR" altLang="fr-FR" sz="1600" dirty="0" smtClean="0">
                <a:latin typeface="Arial Unicode MS" pitchFamily="34" charset="-128"/>
                <a:ea typeface="Arial Unicode MS" pitchFamily="34" charset="-128"/>
                <a:cs typeface="Arial Unicode MS" pitchFamily="34" charset="-128"/>
              </a:rPr>
              <a:t>:</a:t>
            </a:r>
            <a:endParaRPr lang="fr-FR" altLang="fr-FR" sz="1600" dirty="0">
              <a:latin typeface="Arial Unicode MS" pitchFamily="34" charset="-128"/>
              <a:ea typeface="Arial Unicode MS" pitchFamily="34" charset="-128"/>
              <a:cs typeface="Arial Unicode MS" pitchFamily="34" charset="-128"/>
            </a:endParaRPr>
          </a:p>
          <a:p>
            <a:pPr marL="0" indent="0"/>
            <a:r>
              <a:rPr lang="fr-FR" altLang="fr-FR" sz="1600" dirty="0" smtClean="0">
                <a:latin typeface="Arial Unicode MS" pitchFamily="34" charset="-128"/>
                <a:ea typeface="Arial Unicode MS" pitchFamily="34" charset="-128"/>
                <a:cs typeface="Arial Unicode MS" pitchFamily="34" charset="-128"/>
              </a:rPr>
              <a:t>	- les </a:t>
            </a:r>
            <a:r>
              <a:rPr lang="fr-FR" altLang="fr-FR" sz="1600" dirty="0">
                <a:latin typeface="Arial Unicode MS" pitchFamily="34" charset="-128"/>
                <a:ea typeface="Arial Unicode MS" pitchFamily="34" charset="-128"/>
                <a:cs typeface="Arial Unicode MS" pitchFamily="34" charset="-128"/>
              </a:rPr>
              <a:t>coordonnées (</a:t>
            </a:r>
            <a:r>
              <a:rPr lang="fr-FR" altLang="fr-FR" sz="1600" dirty="0" err="1">
                <a:latin typeface="Arial Unicode MS" pitchFamily="34" charset="-128"/>
                <a:ea typeface="Arial Unicode MS" pitchFamily="34" charset="-128"/>
                <a:cs typeface="Arial Unicode MS" pitchFamily="34" charset="-128"/>
              </a:rPr>
              <a:t>mel</a:t>
            </a:r>
            <a:r>
              <a:rPr lang="fr-FR" altLang="fr-FR" sz="1600" dirty="0">
                <a:latin typeface="Arial Unicode MS" pitchFamily="34" charset="-128"/>
                <a:ea typeface="Arial Unicode MS" pitchFamily="34" charset="-128"/>
                <a:cs typeface="Arial Unicode MS" pitchFamily="34" charset="-128"/>
              </a:rPr>
              <a:t>) des correspondants afin d’ouvrir et de tester les accès à </a:t>
            </a:r>
            <a:r>
              <a:rPr lang="fr-FR" altLang="fr-FR" sz="1600" dirty="0" smtClean="0">
                <a:latin typeface="Arial Unicode MS" pitchFamily="34" charset="-128"/>
                <a:ea typeface="Arial Unicode MS" pitchFamily="34" charset="-128"/>
                <a:cs typeface="Arial Unicode MS" pitchFamily="34" charset="-128"/>
              </a:rPr>
              <a:t>	</a:t>
            </a:r>
            <a:r>
              <a:rPr lang="fr-FR" altLang="fr-FR" sz="1600" dirty="0" err="1" smtClean="0">
                <a:latin typeface="Arial Unicode MS" pitchFamily="34" charset="-128"/>
                <a:ea typeface="Arial Unicode MS" pitchFamily="34" charset="-128"/>
                <a:cs typeface="Arial Unicode MS" pitchFamily="34" charset="-128"/>
              </a:rPr>
              <a:t>Documento</a:t>
            </a:r>
            <a:r>
              <a:rPr lang="fr-FR" altLang="fr-FR" sz="1600" dirty="0" smtClean="0">
                <a:latin typeface="Arial Unicode MS" pitchFamily="34" charset="-128"/>
                <a:ea typeface="Arial Unicode MS" pitchFamily="34" charset="-128"/>
                <a:cs typeface="Arial Unicode MS" pitchFamily="34" charset="-128"/>
              </a:rPr>
              <a:t> ;</a:t>
            </a:r>
            <a:endParaRPr lang="fr-FR" altLang="fr-FR" sz="1600" dirty="0">
              <a:latin typeface="Arial Unicode MS" pitchFamily="34" charset="-128"/>
              <a:ea typeface="Arial Unicode MS" pitchFamily="34" charset="-128"/>
              <a:cs typeface="Arial Unicode MS" pitchFamily="34" charset="-128"/>
            </a:endParaRPr>
          </a:p>
          <a:p>
            <a:pPr marL="0" indent="0"/>
            <a:r>
              <a:rPr lang="fr-FR" altLang="fr-FR" sz="1600" dirty="0" smtClean="0">
                <a:latin typeface="Arial Unicode MS" pitchFamily="34" charset="-128"/>
                <a:ea typeface="Arial Unicode MS" pitchFamily="34" charset="-128"/>
                <a:cs typeface="Arial Unicode MS" pitchFamily="34" charset="-128"/>
              </a:rPr>
              <a:t>	- la </a:t>
            </a:r>
            <a:r>
              <a:rPr lang="fr-FR" altLang="fr-FR" sz="1600" dirty="0">
                <a:latin typeface="Arial Unicode MS" pitchFamily="34" charset="-128"/>
                <a:ea typeface="Arial Unicode MS" pitchFamily="34" charset="-128"/>
                <a:cs typeface="Arial Unicode MS" pitchFamily="34" charset="-128"/>
              </a:rPr>
              <a:t>structure des fichiers et les nomenclatures </a:t>
            </a:r>
            <a:r>
              <a:rPr lang="fr-FR" altLang="fr-FR" sz="1600" dirty="0" smtClean="0">
                <a:latin typeface="Arial Unicode MS" pitchFamily="34" charset="-128"/>
                <a:ea typeface="Arial Unicode MS" pitchFamily="34" charset="-128"/>
                <a:cs typeface="Arial Unicode MS" pitchFamily="34" charset="-128"/>
              </a:rPr>
              <a:t>afférentes ;</a:t>
            </a:r>
            <a:endParaRPr lang="fr-FR" altLang="fr-FR" sz="1600" dirty="0">
              <a:latin typeface="Arial Unicode MS" pitchFamily="34" charset="-128"/>
              <a:ea typeface="Arial Unicode MS" pitchFamily="34" charset="-128"/>
              <a:cs typeface="Arial Unicode MS" pitchFamily="34" charset="-128"/>
            </a:endParaRPr>
          </a:p>
          <a:p>
            <a:pPr marL="0" indent="0"/>
            <a:r>
              <a:rPr lang="fr-FR" altLang="fr-FR" sz="1600" dirty="0" smtClean="0">
                <a:latin typeface="Arial Unicode MS" pitchFamily="34" charset="-128"/>
                <a:ea typeface="Arial Unicode MS" pitchFamily="34" charset="-128"/>
                <a:cs typeface="Arial Unicode MS" pitchFamily="34" charset="-128"/>
              </a:rPr>
              <a:t>	- les </a:t>
            </a:r>
            <a:r>
              <a:rPr lang="fr-FR" altLang="fr-FR" sz="1600" dirty="0">
                <a:latin typeface="Arial Unicode MS" pitchFamily="34" charset="-128"/>
                <a:ea typeface="Arial Unicode MS" pitchFamily="34" charset="-128"/>
                <a:cs typeface="Arial Unicode MS" pitchFamily="34" charset="-128"/>
              </a:rPr>
              <a:t>résultats des </a:t>
            </a:r>
            <a:r>
              <a:rPr lang="fr-FR" altLang="fr-FR" sz="1600" dirty="0" smtClean="0">
                <a:latin typeface="Arial Unicode MS" pitchFamily="34" charset="-128"/>
                <a:ea typeface="Arial Unicode MS" pitchFamily="34" charset="-128"/>
                <a:cs typeface="Arial Unicode MS" pitchFamily="34" charset="-128"/>
              </a:rPr>
              <a:t>tests.</a:t>
            </a:r>
            <a:endParaRPr lang="fr-FR" altLang="fr-FR" sz="1600" dirty="0">
              <a:latin typeface="Arial Unicode MS" pitchFamily="34" charset="-128"/>
              <a:ea typeface="Arial Unicode MS" pitchFamily="34" charset="-128"/>
              <a:cs typeface="Arial Unicode MS" pitchFamily="34" charset="-128"/>
            </a:endParaRPr>
          </a:p>
          <a:p>
            <a:endParaRPr lang="fr-FR" dirty="0"/>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26</a:t>
            </a:fld>
            <a:endParaRPr lang="fr-FR" altLang="fr-FR"/>
          </a:p>
        </p:txBody>
      </p:sp>
    </p:spTree>
    <p:extLst>
      <p:ext uri="{BB962C8B-B14F-4D97-AF65-F5344CB8AC3E}">
        <p14:creationId xmlns:p14="http://schemas.microsoft.com/office/powerpoint/2010/main" val="911610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Elections professionnelles 2018 : prochaines étapes</a:t>
            </a:r>
          </a:p>
        </p:txBody>
      </p:sp>
      <p:sp>
        <p:nvSpPr>
          <p:cNvPr id="3" name="Espace réservé du contenu 2"/>
          <p:cNvSpPr>
            <a:spLocks noGrp="1"/>
          </p:cNvSpPr>
          <p:nvPr>
            <p:ph idx="1"/>
          </p:nvPr>
        </p:nvSpPr>
        <p:spPr>
          <a:xfrm>
            <a:off x="328474" y="692458"/>
            <a:ext cx="8358326" cy="5442012"/>
          </a:xfrm>
        </p:spPr>
        <p:txBody>
          <a:bodyPr/>
          <a:lstStyle/>
          <a:p>
            <a:pPr marL="0" indent="0">
              <a:lnSpc>
                <a:spcPct val="80000"/>
              </a:lnSpc>
              <a:defRPr/>
            </a:pPr>
            <a:endParaRPr lang="fr-FR" altLang="fr-FR"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80000"/>
              </a:lnSpc>
              <a:defRPr/>
            </a:pPr>
            <a:endParaRPr lang="fr-FR" altLang="fr-FR"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80000"/>
              </a:lnSpc>
              <a:defRPr/>
            </a:pPr>
            <a:endParaRPr lang="fr-FR" altLang="fr-FR"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80000"/>
              </a:lnSpc>
              <a:defRPr/>
            </a:pPr>
            <a:r>
              <a:rPr lang="fr-FR" altLang="fr-FR" sz="1800" dirty="0" smtClean="0">
                <a:latin typeface="Arial Unicode MS" panose="020B0604020202020204" pitchFamily="34" charset="-128"/>
                <a:ea typeface="Arial Unicode MS" panose="020B0604020202020204" pitchFamily="34" charset="-128"/>
                <a:cs typeface="Arial Unicode MS" panose="020B0604020202020204" pitchFamily="34" charset="-128"/>
              </a:rPr>
              <a:t>Prochaines échéances (à confirmer) : RIS avec </a:t>
            </a:r>
            <a:r>
              <a:rPr lang="fr-FR" altLang="fr-FR" sz="1800" smtClean="0">
                <a:latin typeface="Arial Unicode MS" panose="020B0604020202020204" pitchFamily="34" charset="-128"/>
                <a:ea typeface="Arial Unicode MS" panose="020B0604020202020204" pitchFamily="34" charset="-128"/>
                <a:cs typeface="Arial Unicode MS" panose="020B0604020202020204" pitchFamily="34" charset="-128"/>
              </a:rPr>
              <a:t>les administrations et </a:t>
            </a:r>
            <a:r>
              <a:rPr lang="fr-FR" altLang="fr-FR" sz="1800" dirty="0" smtClean="0">
                <a:latin typeface="Arial Unicode MS" panose="020B0604020202020204" pitchFamily="34" charset="-128"/>
                <a:ea typeface="Arial Unicode MS" panose="020B0604020202020204" pitchFamily="34" charset="-128"/>
                <a:cs typeface="Arial Unicode MS" panose="020B0604020202020204" pitchFamily="34" charset="-128"/>
              </a:rPr>
              <a:t>GT avec les organisations syndicales : septembre /octobre.  </a:t>
            </a:r>
          </a:p>
          <a:p>
            <a:pPr marL="0" indent="0">
              <a:lnSpc>
                <a:spcPct val="80000"/>
              </a:lnSpc>
              <a:defRPr/>
            </a:pPr>
            <a:endParaRPr lang="fr-FR" altLang="fr-FR"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80000"/>
              </a:lnSpc>
              <a:defRPr/>
            </a:pPr>
            <a:endParaRPr lang="fr-FR" altLang="fr-FR"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nSpc>
                <a:spcPct val="80000"/>
              </a:lnSpc>
              <a:defRPr/>
            </a:pPr>
            <a:endParaRPr lang="fr-FR" altLang="fr-FR"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lnSpc>
                <a:spcPct val="80000"/>
              </a:lnSpc>
              <a:defRPr/>
            </a:pPr>
            <a:endParaRPr lang="fr-FR" altLang="fr-FR" b="1"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lnSpc>
                <a:spcPct val="80000"/>
              </a:lnSpc>
              <a:defRPr/>
            </a:pPr>
            <a:endParaRPr lang="fr-FR" altLang="fr-FR" b="1"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lnSpc>
                <a:spcPct val="80000"/>
              </a:lnSpc>
              <a:defRPr/>
            </a:pPr>
            <a:r>
              <a:rPr lang="fr-FR" altLang="fr-FR" b="1" i="1" dirty="0">
                <a:latin typeface="Arial Unicode MS" panose="020B0604020202020204" pitchFamily="34" charset="-128"/>
                <a:ea typeface="Arial Unicode MS" panose="020B0604020202020204" pitchFamily="34" charset="-128"/>
                <a:cs typeface="Arial Unicode MS" panose="020B0604020202020204" pitchFamily="34" charset="-128"/>
              </a:rPr>
              <a:t>Merci de votre attention</a:t>
            </a:r>
          </a:p>
          <a:p>
            <a:pPr marL="0" indent="0">
              <a:lnSpc>
                <a:spcPct val="80000"/>
              </a:lnSpc>
              <a:defRPr/>
            </a:pPr>
            <a:endParaRPr lang="fr-FR" altLang="fr-FR"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dirty="0"/>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27</a:t>
            </a:fld>
            <a:endParaRPr lang="fr-FR" altLang="fr-FR"/>
          </a:p>
        </p:txBody>
      </p:sp>
    </p:spTree>
    <p:extLst>
      <p:ext uri="{BB962C8B-B14F-4D97-AF65-F5344CB8AC3E}">
        <p14:creationId xmlns:p14="http://schemas.microsoft.com/office/powerpoint/2010/main" val="3795910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Elections professionnelles 2018 : suivi des questions du GT du 17 avril 2018</a:t>
            </a:r>
            <a:endParaRPr lang="fr-FR" dirty="0"/>
          </a:p>
        </p:txBody>
      </p:sp>
      <p:sp>
        <p:nvSpPr>
          <p:cNvPr id="3" name="Espace réservé du contenu 2"/>
          <p:cNvSpPr>
            <a:spLocks noGrp="1"/>
          </p:cNvSpPr>
          <p:nvPr>
            <p:ph idx="1"/>
          </p:nvPr>
        </p:nvSpPr>
        <p:spPr>
          <a:xfrm>
            <a:off x="457200" y="910166"/>
            <a:ext cx="8229600" cy="5102927"/>
          </a:xfrm>
        </p:spPr>
        <p:txBody>
          <a:bodyPr/>
          <a:lstStyle/>
          <a:p>
            <a:r>
              <a:rPr lang="fr-FR" b="1" dirty="0" smtClean="0">
                <a:latin typeface="Arial Unicode MS" panose="020B0604020202020204" pitchFamily="34" charset="-128"/>
                <a:ea typeface="Arial Unicode MS" panose="020B0604020202020204" pitchFamily="34" charset="-128"/>
                <a:cs typeface="Arial Unicode MS" panose="020B0604020202020204" pitchFamily="34" charset="-128"/>
              </a:rPr>
              <a:t>I. </a:t>
            </a:r>
            <a:r>
              <a:rPr lang="fr-FR" b="1" u="sng" dirty="0" smtClean="0">
                <a:latin typeface="Arial Unicode MS" panose="020B0604020202020204" pitchFamily="34" charset="-128"/>
                <a:ea typeface="Arial Unicode MS" panose="020B0604020202020204" pitchFamily="34" charset="-128"/>
                <a:cs typeface="Arial Unicode MS" panose="020B0604020202020204" pitchFamily="34" charset="-128"/>
              </a:rPr>
              <a:t>Suivi des questions du GT du 17 avril 2018</a:t>
            </a:r>
          </a:p>
          <a:p>
            <a:endParaRPr lang="fr-FR" sz="1800" b="1" i="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fr-FR" sz="1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Question de la mise en place de CT au sein des MDPH</a:t>
            </a:r>
          </a:p>
          <a:p>
            <a:pPr marL="0" indent="0" algn="just"/>
            <a:r>
              <a:rPr lang="fr-FR"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Rappel : </a:t>
            </a:r>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La </a:t>
            </a: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maison départementale des personnes handicapées (MDPH</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est un GIP dont le département assure la tutelle administrative et financière (article L146-4 du code de l’action sociale et des familles). </a:t>
            </a:r>
          </a:p>
          <a:p>
            <a:pPr marL="0" indent="0" algn="just"/>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Les dispositions concernant ces GIP relèvent du code de l’action sociale et des familles et à titre subsidiaire de la loi n°2011-525 du 17 mai 2011 de simplification et d’amélioration de la qualité du droit.</a:t>
            </a:r>
          </a:p>
          <a:p>
            <a:pPr marL="0" indent="0" algn="just"/>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Comme indiqué lors du GT du 13 avril dernier, la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DGCL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avait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adressé un courrier à la DGCS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le 22 février dernier afin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de clarifier l’analyse du droit applicable en matière de CT et la DGAFP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avait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appuyé cette demande</a:t>
            </a:r>
            <a:r>
              <a:rPr lang="fr-FR"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fr-FR"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endParaRPr lang="fr-FR"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r>
              <a:rPr lang="fr-FR"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Réponse de la DGCS par courrier du 4 juin 2018 </a:t>
            </a:r>
            <a:r>
              <a:rPr lang="fr-FR"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La direction confirme l’analyse juridique de la DGCL et de la DGAFP selon laquelle </a:t>
            </a:r>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dès lors qu’une MDPH a opté pour le régime de droit public</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le décret n°2013-292 du 5 avril 2013 s’applique à lui et </a:t>
            </a:r>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un </a:t>
            </a:r>
            <a:r>
              <a:rPr lang="fr-FR"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comité technique doit donc être institué en son sein</a:t>
            </a:r>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lgn="just"/>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sz="1800" b="1"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3</a:t>
            </a:fld>
            <a:endParaRPr lang="fr-FR" altLang="fr-FR"/>
          </a:p>
        </p:txBody>
      </p:sp>
    </p:spTree>
    <p:extLst>
      <p:ext uri="{BB962C8B-B14F-4D97-AF65-F5344CB8AC3E}">
        <p14:creationId xmlns:p14="http://schemas.microsoft.com/office/powerpoint/2010/main" val="329034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4478"/>
            <a:ext cx="8229600" cy="241122"/>
          </a:xfrm>
        </p:spPr>
        <p:txBody>
          <a:bodyPr/>
          <a:lstStyle/>
          <a:p>
            <a:r>
              <a:rPr lang="fr-FR" dirty="0"/>
              <a:t>Elections professionnelles 2018 : </a:t>
            </a:r>
            <a:r>
              <a:rPr lang="fr-FR" dirty="0" smtClean="0"/>
              <a:t>communication </a:t>
            </a:r>
            <a:endParaRPr lang="fr-FR" dirty="0"/>
          </a:p>
        </p:txBody>
      </p:sp>
      <p:sp>
        <p:nvSpPr>
          <p:cNvPr id="3" name="Espace réservé du contenu 2"/>
          <p:cNvSpPr>
            <a:spLocks noGrp="1"/>
          </p:cNvSpPr>
          <p:nvPr>
            <p:ph idx="1"/>
          </p:nvPr>
        </p:nvSpPr>
        <p:spPr>
          <a:xfrm>
            <a:off x="457200" y="505600"/>
            <a:ext cx="8220692" cy="5895201"/>
          </a:xfrm>
        </p:spPr>
        <p:txBody>
          <a:bodyPr/>
          <a:lstStyle/>
          <a:p>
            <a:pPr marL="0" indent="0">
              <a:spcAft>
                <a:spcPts val="600"/>
              </a:spcAft>
            </a:pPr>
            <a:r>
              <a:rPr lang="fr-FR" b="1" dirty="0" smtClean="0">
                <a:latin typeface="Arial Unicode MS" panose="020B0604020202020204" pitchFamily="34" charset="-128"/>
                <a:ea typeface="Arial Unicode MS" panose="020B0604020202020204" pitchFamily="34" charset="-128"/>
                <a:cs typeface="Arial Unicode MS" panose="020B0604020202020204" pitchFamily="34" charset="-128"/>
              </a:rPr>
              <a:t>II. </a:t>
            </a:r>
            <a:r>
              <a:rPr lang="fr-FR" b="1" u="sng" dirty="0" smtClean="0">
                <a:latin typeface="Arial Unicode MS" panose="020B0604020202020204" pitchFamily="34" charset="-128"/>
                <a:ea typeface="Arial Unicode MS" panose="020B0604020202020204" pitchFamily="34" charset="-128"/>
                <a:cs typeface="Arial Unicode MS" panose="020B0604020202020204" pitchFamily="34" charset="-128"/>
              </a:rPr>
              <a:t>Point sur le plan de communication </a:t>
            </a:r>
            <a:endParaRPr lang="fr-FR" b="1" u="sng"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endPar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1/ </a:t>
            </a:r>
            <a:r>
              <a:rPr lang="fr-FR"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Eléments </a:t>
            </a:r>
            <a:r>
              <a:rPr lang="fr-FR" sz="1600" b="1" u="sng" dirty="0">
                <a:latin typeface="Arial Unicode MS" panose="020B0604020202020204" pitchFamily="34" charset="-128"/>
                <a:ea typeface="Arial Unicode MS" panose="020B0604020202020204" pitchFamily="34" charset="-128"/>
                <a:cs typeface="Arial Unicode MS" panose="020B0604020202020204" pitchFamily="34" charset="-128"/>
              </a:rPr>
              <a:t>de la campagne de communication</a:t>
            </a:r>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buFont typeface="Wingdings" panose="05000000000000000000" pitchFamily="2" charset="2"/>
              <a:buChar char="Ø"/>
            </a:pP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Réalisation d’un kit de communication et d’une base </a:t>
            </a:r>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documentaire</a:t>
            </a:r>
          </a:p>
          <a:p>
            <a:pPr marL="0" indent="0"/>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Création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d’un slogan : « Le 6 décembre, ma voix compte. Je choisis mes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représentants</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marL="285750" indent="-285750">
              <a:buFontTx/>
              <a:buChar char="-"/>
            </a:pPr>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Création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d’un kit de communication : création d’une identité visuelle et d’outils déclinés : </a:t>
            </a:r>
            <a:endPar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affiche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A3, flyer, badge, bannière Web en plusieurs formats ;</a:t>
            </a:r>
          </a:p>
          <a:p>
            <a:pPr marL="0" indent="0" algn="just"/>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Création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d’une rubrique avec une base documentaire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FAQ publiée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et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infographies en cours de réalisation)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sur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le portail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de la fonction publique.</a:t>
            </a:r>
          </a:p>
          <a:p>
            <a:pPr algn="just"/>
            <a:endPar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=&gt; Le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kit a été publié sur le site de la fonction publique et diffusé mi-mai aux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correspondants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communication ministériels ainsi qu’à la FNCDG et aux grands hôpitaux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et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mairies.</a:t>
            </a:r>
          </a:p>
          <a:p>
            <a:pPr lvl="0"/>
            <a:endParaRPr lang="fr-FR" sz="1400" dirty="0" smtClean="0"/>
          </a:p>
          <a:p>
            <a:pPr algn="just"/>
            <a:endPar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sz="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Tx/>
              <a:buChar char="-"/>
            </a:pPr>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fr-FR" altLang="fr-FR" sz="1600" dirty="0">
                <a:latin typeface="Arial Unicode MS" panose="020B0604020202020204" pitchFamily="34" charset="-128"/>
                <a:ea typeface="Arial Unicode MS" panose="020B0604020202020204" pitchFamily="34" charset="-128"/>
                <a:cs typeface="Arial Unicode MS" panose="020B0604020202020204" pitchFamily="34" charset="-128"/>
                <a:sym typeface="Wingdings" pitchFamily="2" charset="2"/>
              </a:rPr>
              <a:t> </a:t>
            </a:r>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4</a:t>
            </a:fld>
            <a:endParaRPr lang="fr-FR" alt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183" y="2423953"/>
            <a:ext cx="6219749" cy="768925"/>
          </a:xfrm>
          <a:prstGeom prst="rect">
            <a:avLst/>
          </a:prstGeom>
        </p:spPr>
      </p:pic>
    </p:spTree>
    <p:extLst>
      <p:ext uri="{BB962C8B-B14F-4D97-AF65-F5344CB8AC3E}">
        <p14:creationId xmlns:p14="http://schemas.microsoft.com/office/powerpoint/2010/main" val="2309769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Elections professionnelles 2018 : communication</a:t>
            </a:r>
            <a:endParaRPr lang="fr-FR" dirty="0"/>
          </a:p>
        </p:txBody>
      </p:sp>
      <p:sp>
        <p:nvSpPr>
          <p:cNvPr id="4" name="Espace réservé du texte 3"/>
          <p:cNvSpPr>
            <a:spLocks noGrp="1"/>
          </p:cNvSpPr>
          <p:nvPr>
            <p:ph type="body" idx="10"/>
          </p:nvPr>
        </p:nvSpPr>
        <p:spPr/>
        <p:txBody>
          <a:bodyPr/>
          <a:lstStyle/>
          <a:p>
            <a:endParaRPr lang="fr-FR"/>
          </a:p>
        </p:txBody>
      </p:sp>
      <p:sp>
        <p:nvSpPr>
          <p:cNvPr id="5" name="Espace réservé pour une image  4"/>
          <p:cNvSpPr>
            <a:spLocks noGrp="1"/>
          </p:cNvSpPr>
          <p:nvPr>
            <p:ph type="pic" idx="12"/>
          </p:nvPr>
        </p:nvSpPr>
        <p:spPr/>
      </p:sp>
      <p:sp>
        <p:nvSpPr>
          <p:cNvPr id="6" name="Espace réservé du texte 5"/>
          <p:cNvSpPr>
            <a:spLocks noGrp="1"/>
          </p:cNvSpPr>
          <p:nvPr>
            <p:ph type="body" sz="half" idx="2"/>
          </p:nvPr>
        </p:nvSpPr>
        <p:spPr/>
        <p:txBody>
          <a:bodyPr/>
          <a:lstStyle/>
          <a:p>
            <a:endParaRPr lang="fr-FR"/>
          </a:p>
        </p:txBody>
      </p:sp>
      <p:sp>
        <p:nvSpPr>
          <p:cNvPr id="7" name="Espace réservé du texte 6"/>
          <p:cNvSpPr>
            <a:spLocks noGrp="1"/>
          </p:cNvSpPr>
          <p:nvPr>
            <p:ph type="body" sz="half" idx="13"/>
          </p:nvPr>
        </p:nvSpPr>
        <p:spPr/>
        <p:txBody>
          <a:bodyPr/>
          <a:lstStyle/>
          <a:p>
            <a:endParaRPr lang="fr-FR"/>
          </a:p>
        </p:txBody>
      </p:sp>
      <p:sp>
        <p:nvSpPr>
          <p:cNvPr id="8" name="Espace réservé du texte 7"/>
          <p:cNvSpPr>
            <a:spLocks noGrp="1"/>
          </p:cNvSpPr>
          <p:nvPr>
            <p:ph type="body" idx="14"/>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5</a:t>
            </a:fld>
            <a:endParaRPr lang="fr-FR" altLang="fr-FR"/>
          </a:p>
        </p:txBody>
      </p:sp>
      <p:pic>
        <p:nvPicPr>
          <p:cNvPr id="11" name="Espace réservé pour une image  10"/>
          <p:cNvPicPr>
            <a:picLocks noGrp="1" noChangeAspect="1"/>
          </p:cNvPicPr>
          <p:nvPr>
            <p:ph idx="1"/>
          </p:nvPr>
        </p:nvPicPr>
        <p:blipFill>
          <a:blip r:embed="rId2">
            <a:extLst>
              <a:ext uri="{28A0092B-C50C-407E-A947-70E740481C1C}">
                <a14:useLocalDpi xmlns:a14="http://schemas.microsoft.com/office/drawing/2010/main" val="0"/>
              </a:ext>
            </a:extLst>
          </a:blip>
          <a:srcRect l="4563" r="4563"/>
          <a:stretch>
            <a:fillRect/>
          </a:stretch>
        </p:blipFill>
        <p:spPr>
          <a:xfrm>
            <a:off x="66442" y="704418"/>
            <a:ext cx="8620357" cy="4956464"/>
          </a:xfrm>
        </p:spPr>
      </p:pic>
    </p:spTree>
    <p:extLst>
      <p:ext uri="{BB962C8B-B14F-4D97-AF65-F5344CB8AC3E}">
        <p14:creationId xmlns:p14="http://schemas.microsoft.com/office/powerpoint/2010/main" val="2267715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4478"/>
            <a:ext cx="8229600" cy="241122"/>
          </a:xfrm>
        </p:spPr>
        <p:txBody>
          <a:bodyPr/>
          <a:lstStyle/>
          <a:p>
            <a:r>
              <a:rPr lang="fr-FR" dirty="0"/>
              <a:t>Elections professionnelles 2018 : </a:t>
            </a:r>
            <a:r>
              <a:rPr lang="fr-FR" dirty="0" smtClean="0"/>
              <a:t>communication </a:t>
            </a:r>
            <a:endParaRPr lang="fr-FR" dirty="0"/>
          </a:p>
        </p:txBody>
      </p:sp>
      <p:sp>
        <p:nvSpPr>
          <p:cNvPr id="3" name="Espace réservé du contenu 2"/>
          <p:cNvSpPr>
            <a:spLocks noGrp="1"/>
          </p:cNvSpPr>
          <p:nvPr>
            <p:ph idx="1"/>
          </p:nvPr>
        </p:nvSpPr>
        <p:spPr>
          <a:xfrm>
            <a:off x="457200" y="515761"/>
            <a:ext cx="8220692" cy="5895201"/>
          </a:xfrm>
        </p:spPr>
        <p:txBody>
          <a:bodyPr/>
          <a:lstStyle/>
          <a:p>
            <a:pPr lvl="0"/>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2/ </a:t>
            </a:r>
            <a:r>
              <a:rPr lang="fr-FR"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Actions </a:t>
            </a:r>
            <a:r>
              <a:rPr lang="fr-FR" sz="1600" b="1" u="sng" dirty="0">
                <a:latin typeface="Arial Unicode MS" panose="020B0604020202020204" pitchFamily="34" charset="-128"/>
                <a:ea typeface="Arial Unicode MS" panose="020B0604020202020204" pitchFamily="34" charset="-128"/>
                <a:cs typeface="Arial Unicode MS" panose="020B0604020202020204" pitchFamily="34" charset="-128"/>
              </a:rPr>
              <a:t>et calendrier de la campagne nationale de communication</a:t>
            </a:r>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buFont typeface="Wingdings" panose="05000000000000000000" pitchFamily="2" charset="2"/>
              <a:buChar char="Ø"/>
            </a:pP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Communication via les outils DGAFP / fonction publique  :</a:t>
            </a:r>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Le site fonction publique ;</a:t>
            </a:r>
          </a:p>
          <a:p>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Les réseaux sociaux (Twitter, </a:t>
            </a:r>
            <a:r>
              <a:rPr lang="fr-FR" sz="1600" dirty="0" err="1">
                <a:latin typeface="Arial Unicode MS" panose="020B0604020202020204" pitchFamily="34" charset="-128"/>
                <a:ea typeface="Arial Unicode MS" panose="020B0604020202020204" pitchFamily="34" charset="-128"/>
                <a:cs typeface="Arial Unicode MS" panose="020B0604020202020204" pitchFamily="34" charset="-128"/>
              </a:rPr>
              <a:t>Linkedin</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Facebook des IRA) ;</a:t>
            </a:r>
          </a:p>
          <a:p>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Les lettres d’information (Fonction publique, Vigie ; vision RH…) ;</a:t>
            </a:r>
          </a:p>
          <a:p>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Emailing aux contacts EMRH (3 500 adresses de gestionnaires RH).</a:t>
            </a:r>
          </a:p>
          <a:p>
            <a:pPr>
              <a:buFont typeface="Wingdings" panose="05000000000000000000" pitchFamily="2" charset="2"/>
              <a:buChar char="Ø"/>
            </a:pP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Relais </a:t>
            </a: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et partenariats :</a:t>
            </a:r>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Diffusion aux ministères pour relayer aux agents ;</a:t>
            </a:r>
          </a:p>
          <a:p>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Diffusion au niveau régional via les préfectures et les PFRH ;</a:t>
            </a:r>
          </a:p>
          <a:p>
            <a:pPr marL="0" indent="0"/>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Un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emailing de tous les centres de gestion de la FPT et des agences régionales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de</a:t>
            </a:r>
          </a:p>
          <a:p>
            <a:pPr marL="0" indent="0"/>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santé</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ainsi que des grands centres hospitaliers et des grandes collectivités.</a:t>
            </a:r>
          </a:p>
          <a:p>
            <a:pPr>
              <a:buFont typeface="Wingdings" panose="05000000000000000000" pitchFamily="2" charset="2"/>
              <a:buChar char="Ø"/>
            </a:pPr>
            <a:r>
              <a:rPr lang="fr-FR" sz="1800" dirty="0"/>
              <a:t> </a:t>
            </a:r>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Campagne </a:t>
            </a: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grand public avec achat d’espace :</a:t>
            </a:r>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Référencement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payant sur Google : achat de mots-clés sur les thématiques « fonction </a:t>
            </a:r>
            <a:endPar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publique</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 et « RH » ;</a:t>
            </a:r>
          </a:p>
          <a:p>
            <a:pPr lvl="0"/>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Achat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d’espaces publicitaires sur des sites Internet ciblés  (bannières) ;</a:t>
            </a:r>
          </a:p>
          <a:p>
            <a:pPr lvl="0"/>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Insertions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publicitaires : achat de pavés incitatifs sur les médias en ligne et messages </a:t>
            </a:r>
            <a:endPar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sponsorisés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sur les principales messageries (Gmail, Yahoo, etc.) ;</a:t>
            </a:r>
          </a:p>
          <a:p>
            <a:pPr lvl="0"/>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Achat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d’espaces dans les journaux gratuits et Presse quotidienne régionale (PQR).</a:t>
            </a:r>
          </a:p>
          <a:p>
            <a:r>
              <a:rPr lang="fr-FR" sz="1800" dirty="0"/>
              <a:t> </a:t>
            </a:r>
          </a:p>
          <a:p>
            <a:pPr algn="just"/>
            <a:endParaRPr lang="fr-FR" sz="18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endParaRPr lang="fr-FR" altLang="fr-FR" sz="1600" i="1" u="sng"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sym typeface="Wingdings" pitchFamily="2" charset="2"/>
            </a:endParaRPr>
          </a:p>
          <a:p>
            <a:pPr algn="just">
              <a:buFontTx/>
              <a:buChar char="-"/>
            </a:pPr>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fr-FR" altLang="fr-FR" sz="1600" dirty="0">
                <a:latin typeface="Arial Unicode MS" panose="020B0604020202020204" pitchFamily="34" charset="-128"/>
                <a:ea typeface="Arial Unicode MS" panose="020B0604020202020204" pitchFamily="34" charset="-128"/>
                <a:cs typeface="Arial Unicode MS" panose="020B0604020202020204" pitchFamily="34" charset="-128"/>
                <a:sym typeface="Wingdings" pitchFamily="2" charset="2"/>
              </a:rPr>
              <a:t> </a:t>
            </a:r>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dirty="0"/>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6</a:t>
            </a:fld>
            <a:endParaRPr lang="fr-FR" altLang="fr-FR" dirty="0"/>
          </a:p>
        </p:txBody>
      </p:sp>
    </p:spTree>
    <p:extLst>
      <p:ext uri="{BB962C8B-B14F-4D97-AF65-F5344CB8AC3E}">
        <p14:creationId xmlns:p14="http://schemas.microsoft.com/office/powerpoint/2010/main" val="1247427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E7B86FE-D202-4A72-8B09-A8E148AFD233}"/>
              </a:ext>
            </a:extLst>
          </p:cNvPr>
          <p:cNvSpPr>
            <a:spLocks noGrp="1"/>
          </p:cNvSpPr>
          <p:nvPr>
            <p:ph type="title"/>
          </p:nvPr>
        </p:nvSpPr>
        <p:spPr/>
        <p:txBody>
          <a:bodyPr/>
          <a:lstStyle/>
          <a:p>
            <a:r>
              <a:rPr lang="fr-FR" dirty="0"/>
              <a:t>Elections professionnelles 2018 : </a:t>
            </a:r>
            <a:r>
              <a:rPr lang="fr-FR" dirty="0" smtClean="0"/>
              <a:t>communication </a:t>
            </a:r>
            <a:endParaRPr lang="fr-FR" dirty="0"/>
          </a:p>
        </p:txBody>
      </p:sp>
      <p:sp>
        <p:nvSpPr>
          <p:cNvPr id="4" name="Espace réservé du texte 3">
            <a:extLst>
              <a:ext uri="{FF2B5EF4-FFF2-40B4-BE49-F238E27FC236}">
                <a16:creationId xmlns:a16="http://schemas.microsoft.com/office/drawing/2014/main" xmlns="" id="{792C341A-E224-4CEE-A026-F8056F7D06CB}"/>
              </a:ext>
            </a:extLst>
          </p:cNvPr>
          <p:cNvSpPr>
            <a:spLocks noGrp="1"/>
          </p:cNvSpPr>
          <p:nvPr>
            <p:ph type="body" idx="10"/>
          </p:nvPr>
        </p:nvSpPr>
        <p:spPr/>
        <p:txBody>
          <a:bodyPr/>
          <a:lstStyle/>
          <a:p>
            <a:endParaRPr lang="fr-FR"/>
          </a:p>
        </p:txBody>
      </p:sp>
      <p:sp>
        <p:nvSpPr>
          <p:cNvPr id="9" name="Espace réservé du texte 8">
            <a:extLst>
              <a:ext uri="{FF2B5EF4-FFF2-40B4-BE49-F238E27FC236}">
                <a16:creationId xmlns:a16="http://schemas.microsoft.com/office/drawing/2014/main" xmlns="" id="{D018803C-CFDA-460A-AEA8-FB046A48CFC7}"/>
              </a:ext>
            </a:extLst>
          </p:cNvPr>
          <p:cNvSpPr>
            <a:spLocks noGrp="1"/>
          </p:cNvSpPr>
          <p:nvPr>
            <p:ph type="body" idx="15"/>
          </p:nvPr>
        </p:nvSpPr>
        <p:spPr/>
        <p:txBody>
          <a:bodyPr/>
          <a:lstStyle/>
          <a:p>
            <a:endParaRPr lang="fr-FR"/>
          </a:p>
        </p:txBody>
      </p:sp>
      <p:sp>
        <p:nvSpPr>
          <p:cNvPr id="10" name="Espace réservé du numéro de diapositive 9">
            <a:extLst>
              <a:ext uri="{FF2B5EF4-FFF2-40B4-BE49-F238E27FC236}">
                <a16:creationId xmlns:a16="http://schemas.microsoft.com/office/drawing/2014/main" xmlns="" id="{47EF2649-73B8-4BC6-A479-3EA541EDE2E6}"/>
              </a:ext>
            </a:extLst>
          </p:cNvPr>
          <p:cNvSpPr>
            <a:spLocks noGrp="1"/>
          </p:cNvSpPr>
          <p:nvPr>
            <p:ph type="sldNum" sz="quarter" idx="16"/>
          </p:nvPr>
        </p:nvSpPr>
        <p:spPr/>
        <p:txBody>
          <a:bodyPr/>
          <a:lstStyle/>
          <a:p>
            <a:pPr>
              <a:defRPr/>
            </a:pPr>
            <a:fld id="{A148F07E-8F1C-4B9C-8B65-D9F47AC0A6FD}" type="slidenum">
              <a:rPr lang="fr-FR" altLang="fr-FR" smtClean="0"/>
              <a:pPr>
                <a:defRPr/>
              </a:pPr>
              <a:t>7</a:t>
            </a:fld>
            <a:endParaRPr lang="fr-FR" altLang="fr-FR"/>
          </a:p>
        </p:txBody>
      </p:sp>
      <p:sp>
        <p:nvSpPr>
          <p:cNvPr id="11" name="Espace réservé du contenu 2">
            <a:extLst>
              <a:ext uri="{FF2B5EF4-FFF2-40B4-BE49-F238E27FC236}">
                <a16:creationId xmlns:a16="http://schemas.microsoft.com/office/drawing/2014/main" xmlns="" id="{93552171-7CA8-4E72-A465-2A219ED38880}"/>
              </a:ext>
            </a:extLst>
          </p:cNvPr>
          <p:cNvSpPr>
            <a:spLocks noGrp="1"/>
          </p:cNvSpPr>
          <p:nvPr>
            <p:ph idx="1"/>
          </p:nvPr>
        </p:nvSpPr>
        <p:spPr>
          <a:xfrm>
            <a:off x="457200" y="834501"/>
            <a:ext cx="8220692" cy="5566299"/>
          </a:xfrm>
        </p:spPr>
        <p:txBody>
          <a:bodyPr/>
          <a:lstStyle/>
          <a:p>
            <a:pPr lvl="0">
              <a:buFont typeface="Wingdings" panose="05000000000000000000" pitchFamily="2" charset="2"/>
              <a:buChar char="Ø"/>
            </a:pPr>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Relations </a:t>
            </a: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presse </a:t>
            </a:r>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lvl="0"/>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lgn="just"/>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Diffusion du kit à la presse dès juillet ;</a:t>
            </a:r>
          </a:p>
          <a:p>
            <a:pPr marL="0" lvl="0" indent="0" algn="just"/>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Les relations presse ciblent à la fois les médias d’information générale mais aussi la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presse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économique et sociale et la presse professionnelle ;</a:t>
            </a:r>
          </a:p>
          <a:p>
            <a:pPr marL="0" lvl="0" indent="0" algn="just"/>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La  campagne de relations presse reposera sur des dossiers de presse thématiques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à plusieurs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moments clés :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4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mois avant ; 1 mois avant ; 2-3 jours avant</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La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méthode : apporter des angles d’articles possibles et des pistes d’interviews dès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fin août-début septembre afin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de commencer à sensibiliser.</a:t>
            </a:r>
          </a:p>
          <a:p>
            <a:pPr lvl="0"/>
            <a:endPar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just"/>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A noter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1</a:t>
            </a:r>
            <a:r>
              <a:rPr lang="fr-FR" sz="1600" baseline="30000" dirty="0">
                <a:latin typeface="Arial Unicode MS" panose="020B0604020202020204" pitchFamily="34" charset="-128"/>
                <a:ea typeface="Arial Unicode MS" panose="020B0604020202020204" pitchFamily="34" charset="-128"/>
                <a:cs typeface="Arial Unicode MS" panose="020B0604020202020204" pitchFamily="34" charset="-128"/>
              </a:rPr>
              <a:t>ère</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 quinzaine </a:t>
            </a:r>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de septembre, petit déjeuner presse avec le chef de service DGAFP. </a:t>
            </a:r>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buFont typeface="Wingdings" panose="05000000000000000000" pitchFamily="2" charset="2"/>
              <a:buChar char="Ø"/>
            </a:pPr>
            <a:r>
              <a:rPr lang="fr-FR" sz="1600" b="1" dirty="0">
                <a:latin typeface="Arial Unicode MS" panose="020B0604020202020204" pitchFamily="34" charset="-128"/>
                <a:ea typeface="Arial Unicode MS" panose="020B0604020202020204" pitchFamily="34" charset="-128"/>
                <a:cs typeface="Arial Unicode MS" panose="020B0604020202020204" pitchFamily="34" charset="-128"/>
              </a:rPr>
              <a:t>Calendrier :</a:t>
            </a:r>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Campagne </a:t>
            </a:r>
            <a:r>
              <a:rPr lang="fr-FR" sz="1600" dirty="0">
                <a:latin typeface="Arial Unicode MS" panose="020B0604020202020204" pitchFamily="34" charset="-128"/>
                <a:ea typeface="Arial Unicode MS" panose="020B0604020202020204" pitchFamily="34" charset="-128"/>
                <a:cs typeface="Arial Unicode MS" panose="020B0604020202020204" pitchFamily="34" charset="-128"/>
              </a:rPr>
              <a:t>nationale : Octobre – 6 décembre.</a:t>
            </a:r>
          </a:p>
        </p:txBody>
      </p:sp>
    </p:spTree>
    <p:extLst>
      <p:ext uri="{BB962C8B-B14F-4D97-AF65-F5344CB8AC3E}">
        <p14:creationId xmlns:p14="http://schemas.microsoft.com/office/powerpoint/2010/main" val="2209599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Elections professionnelles 2018 : communication</a:t>
            </a:r>
            <a:endParaRPr lang="fr-FR" dirty="0"/>
          </a:p>
        </p:txBody>
      </p:sp>
      <p:sp>
        <p:nvSpPr>
          <p:cNvPr id="3" name="Espace réservé du contenu 2"/>
          <p:cNvSpPr>
            <a:spLocks noGrp="1"/>
          </p:cNvSpPr>
          <p:nvPr>
            <p:ph idx="1"/>
          </p:nvPr>
        </p:nvSpPr>
        <p:spPr>
          <a:xfrm>
            <a:off x="268288" y="910167"/>
            <a:ext cx="8229600" cy="5490633"/>
          </a:xfrm>
        </p:spPr>
        <p:txBody>
          <a:bodyPr/>
          <a:lstStyle/>
          <a:p>
            <a:pPr algn="just"/>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3/ </a:t>
            </a:r>
            <a:r>
              <a:rPr lang="fr-FR"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Etat d’avancement des plans de communication au sein des administrations </a:t>
            </a:r>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r>
              <a:rPr lang="fr-FR" altLang="fr-FR" sz="1600" dirty="0" smtClean="0">
                <a:latin typeface="Arial Unicode MS" pitchFamily="34" charset="-128"/>
                <a:ea typeface="Arial Unicode MS" pitchFamily="34" charset="-128"/>
                <a:cs typeface="Arial Unicode MS" pitchFamily="34" charset="-128"/>
              </a:rPr>
              <a:t>➣</a:t>
            </a:r>
            <a:r>
              <a:rPr lang="fr-FR" altLang="fr-FR" dirty="0" smtClean="0">
                <a:latin typeface="Arial Unicode MS" pitchFamily="34" charset="-128"/>
                <a:ea typeface="Arial Unicode MS" pitchFamily="34" charset="-128"/>
                <a:cs typeface="Arial Unicode MS" pitchFamily="34" charset="-128"/>
              </a:rPr>
              <a:t> </a:t>
            </a:r>
            <a:r>
              <a:rPr lang="fr-FR" altLang="fr-FR" sz="1600" dirty="0" smtClean="0">
                <a:latin typeface="Arial Unicode MS" pitchFamily="34" charset="-128"/>
                <a:ea typeface="Arial Unicode MS" pitchFamily="34" charset="-128"/>
                <a:cs typeface="Arial Unicode MS" pitchFamily="34" charset="-128"/>
              </a:rPr>
              <a:t>Les administrations ont également élaboré des plans de communication et ont échangé avec leurs organisations syndicales sur ce sujet.  </a:t>
            </a:r>
          </a:p>
          <a:p>
            <a:pPr marL="0" indent="0"/>
            <a:endParaRPr lang="fr-FR" sz="1600" dirty="0" smtClean="0">
              <a:latin typeface="Arial Unicode MS" pitchFamily="34" charset="-128"/>
              <a:ea typeface="Arial Unicode MS" pitchFamily="34" charset="-128"/>
              <a:cs typeface="Arial Unicode MS" pitchFamily="34" charset="-128"/>
            </a:endParaRPr>
          </a:p>
          <a:p>
            <a:pPr marL="0" indent="0" algn="just"/>
            <a:r>
              <a:rPr lang="fr-FR" sz="1600" dirty="0" smtClean="0">
                <a:latin typeface="Arial Unicode MS" pitchFamily="34" charset="-128"/>
                <a:ea typeface="Arial Unicode MS" pitchFamily="34" charset="-128"/>
                <a:cs typeface="Arial Unicode MS" pitchFamily="34" charset="-128"/>
              </a:rPr>
              <a:t>Certaines déclineront les visuels de la DGAFP, d’autres utiliseront leurs propres logos et slogans. En particulier, les trois ministères recourant exclusivement au vote électronique par internet (MI, MEN, MEF) adapteront au mieux la communication à cette modalité de vote et aux plages de vote sur plusieurs jours.</a:t>
            </a:r>
          </a:p>
          <a:p>
            <a:pPr marL="0" indent="0"/>
            <a:endParaRPr lang="fr-FR" sz="1600" dirty="0">
              <a:latin typeface="Arial Unicode MS" pitchFamily="34" charset="-128"/>
              <a:ea typeface="Arial Unicode MS" pitchFamily="34" charset="-128"/>
              <a:cs typeface="Arial Unicode MS" pitchFamily="34" charset="-128"/>
            </a:endParaRPr>
          </a:p>
          <a:p>
            <a:pPr marL="0" indent="0"/>
            <a:r>
              <a:rPr lang="fr-FR" altLang="fr-FR" sz="1600" dirty="0" smtClean="0">
                <a:latin typeface="Arial Unicode MS" pitchFamily="34" charset="-128"/>
                <a:ea typeface="Arial Unicode MS" pitchFamily="34" charset="-128"/>
                <a:cs typeface="Arial Unicode MS" pitchFamily="34" charset="-128"/>
              </a:rPr>
              <a:t>➣ Certaines administrations ont déjà lancé des éléments de communication (notamment sur les sites intranet).</a:t>
            </a:r>
          </a:p>
          <a:p>
            <a:pPr marL="0" indent="0"/>
            <a:endParaRPr lang="fr-FR" altLang="fr-FR" sz="1600" dirty="0" smtClean="0">
              <a:latin typeface="Arial Unicode MS" pitchFamily="34" charset="-128"/>
              <a:ea typeface="Arial Unicode MS" pitchFamily="34" charset="-128"/>
              <a:cs typeface="Arial Unicode MS" pitchFamily="34" charset="-128"/>
            </a:endParaRPr>
          </a:p>
          <a:p>
            <a:pPr marL="0" indent="0" algn="just"/>
            <a:r>
              <a:rPr lang="fr-FR" altLang="fr-FR" sz="1600" dirty="0" smtClean="0">
                <a:latin typeface="Arial Unicode MS" pitchFamily="34" charset="-128"/>
                <a:ea typeface="Arial Unicode MS" pitchFamily="34" charset="-128"/>
                <a:cs typeface="Arial Unicode MS" pitchFamily="34" charset="-128"/>
              </a:rPr>
              <a:t>➣ Les opérations de communication débuteront essentiellement en septembre prochain et elles monteront en puissance en fonction de la mise en œuvre du calendrier électoral. </a:t>
            </a:r>
            <a:endParaRPr lang="fr-FR" sz="1600" dirty="0">
              <a:latin typeface="Arial Unicode MS" pitchFamily="34" charset="-128"/>
              <a:ea typeface="Arial Unicode MS" pitchFamily="34" charset="-128"/>
              <a:cs typeface="Arial Unicode MS" pitchFamily="34" charset="-128"/>
            </a:endParaRPr>
          </a:p>
          <a:p>
            <a:pPr marL="0" indent="0"/>
            <a:endParaRPr lang="fr-FR" sz="1600" dirty="0"/>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8</a:t>
            </a:fld>
            <a:endParaRPr lang="fr-FR" altLang="fr-FR"/>
          </a:p>
        </p:txBody>
      </p:sp>
    </p:spTree>
    <p:extLst>
      <p:ext uri="{BB962C8B-B14F-4D97-AF65-F5344CB8AC3E}">
        <p14:creationId xmlns:p14="http://schemas.microsoft.com/office/powerpoint/2010/main" val="226699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Elections professionnelles 2018 : </a:t>
            </a:r>
            <a:r>
              <a:rPr lang="fr-FR" dirty="0" smtClean="0"/>
              <a:t>textes à prendre </a:t>
            </a:r>
            <a:endParaRPr lang="fr-FR" dirty="0"/>
          </a:p>
        </p:txBody>
      </p:sp>
      <p:sp>
        <p:nvSpPr>
          <p:cNvPr id="3" name="Espace réservé du contenu 2"/>
          <p:cNvSpPr>
            <a:spLocks noGrp="1"/>
          </p:cNvSpPr>
          <p:nvPr>
            <p:ph idx="1"/>
          </p:nvPr>
        </p:nvSpPr>
        <p:spPr>
          <a:xfrm>
            <a:off x="289708" y="545857"/>
            <a:ext cx="8229600" cy="5627826"/>
          </a:xfrm>
        </p:spPr>
        <p:txBody>
          <a:bodyPr/>
          <a:lstStyle/>
          <a:p>
            <a:pPr algn="just"/>
            <a:r>
              <a:rPr lang="fr-FR" b="1" dirty="0" smtClean="0">
                <a:latin typeface="Arial Unicode MS" panose="020B0604020202020204" pitchFamily="34" charset="-128"/>
                <a:ea typeface="Arial Unicode MS" panose="020B0604020202020204" pitchFamily="34" charset="-128"/>
                <a:cs typeface="Arial Unicode MS" panose="020B0604020202020204" pitchFamily="34" charset="-128"/>
              </a:rPr>
              <a:t>III. </a:t>
            </a:r>
            <a:r>
              <a:rPr lang="fr-FR" b="1" u="sng" dirty="0" smtClean="0">
                <a:latin typeface="Arial Unicode MS" panose="020B0604020202020204" pitchFamily="34" charset="-128"/>
                <a:ea typeface="Arial Unicode MS" panose="020B0604020202020204" pitchFamily="34" charset="-128"/>
                <a:cs typeface="Arial Unicode MS" panose="020B0604020202020204" pitchFamily="34" charset="-128"/>
              </a:rPr>
              <a:t>Point sur les textes nécessaires pour sécuriser le cadre juridique des élections </a:t>
            </a:r>
          </a:p>
          <a:p>
            <a:pPr algn="just"/>
            <a:r>
              <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La préparation des élections a nécessité l’élaboration de 17 décrets en Conseil d’Etat.</a:t>
            </a:r>
          </a:p>
          <a:p>
            <a:pPr algn="just"/>
            <a:endParaRPr lang="fr-FR" sz="1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1/ </a:t>
            </a:r>
            <a:r>
              <a:rPr lang="fr-FR"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Décrets Etat </a:t>
            </a:r>
            <a:r>
              <a:rPr lang="fr-FR"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r>
              <a:rPr lang="fr-FR" altLang="fr-FR"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fr-FR" alt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rPr>
              <a:t>Décret n°2018-121 du 19 février 2018 prorogeant le comité technique et le comité d’hygiène, de sécurité et des conditions de travail ministériels placés auprès du ministre chargé de la jeunesse et des sports et le comité technique et le comité d’hygiène, de sécurité et des conditions de travail uniques d’administration centrale institués dans les départements ministériels relevant des ministres chargés des affaires sociales, de la santé, des droits des femmes, de la jeunesse et des sports ;</a:t>
            </a: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fr-FR" altLang="fr-FR" sz="1400" dirty="0">
                <a:latin typeface="Arial Unicode MS" pitchFamily="34" charset="-128"/>
                <a:ea typeface="Arial Unicode MS" pitchFamily="34" charset="-128"/>
                <a:cs typeface="Arial Unicode MS" pitchFamily="34" charset="-128"/>
              </a:rPr>
              <a:t>➣ </a:t>
            </a:r>
            <a:r>
              <a:rPr lang="fr-FR" altLang="fr-FR" sz="1400" dirty="0" smtClean="0">
                <a:latin typeface="Arial Unicode MS" pitchFamily="34" charset="-128"/>
                <a:ea typeface="Arial Unicode MS" pitchFamily="34" charset="-128"/>
                <a:cs typeface="Arial Unicode MS" pitchFamily="34" charset="-128"/>
              </a:rPr>
              <a:t>Décret n°2018-131 du 23 février 2018 prorogeant le comité technique et le comité d’hygiène, de sécurité et des conditions de travail ministériels de l’éducation nationale ;</a:t>
            </a:r>
            <a:endParaRPr lang="fr-FR"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fr-FR" altLang="fr-FR" sz="1400" dirty="0">
                <a:latin typeface="Arial Unicode MS" pitchFamily="34" charset="-128"/>
                <a:ea typeface="Arial Unicode MS" pitchFamily="34" charset="-128"/>
                <a:cs typeface="Arial Unicode MS" pitchFamily="34" charset="-128"/>
              </a:rPr>
              <a:t>➣ </a:t>
            </a:r>
            <a:r>
              <a:rPr lang="fr-FR" altLang="fr-FR" sz="1400" dirty="0" smtClean="0">
                <a:latin typeface="Arial Unicode MS" pitchFamily="34" charset="-128"/>
                <a:ea typeface="Arial Unicode MS" pitchFamily="34" charset="-128"/>
                <a:cs typeface="Arial Unicode MS" pitchFamily="34" charset="-128"/>
              </a:rPr>
              <a:t>Décret n°2018-422 du 29 mai 2018 relatif à la création de comités techniques auprès du ministre chargé de l’enseignement supérieur et de la recherche ;</a:t>
            </a:r>
            <a:endParaRPr lang="fr-FR"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fr-FR" altLang="fr-FR" sz="1400" dirty="0" smtClean="0">
                <a:latin typeface="Arial Unicode MS" pitchFamily="34" charset="-128"/>
                <a:ea typeface="Arial Unicode MS" pitchFamily="34" charset="-128"/>
                <a:cs typeface="Arial Unicode MS" pitchFamily="34" charset="-128"/>
              </a:rPr>
              <a:t>➣ Décret n°2018-406 du 29 mai 2018 relatif à différents comités et comités d’hygiène, de sécurité et  des conditions de travail placés auprès des ministres chargés de l’éducation nationale, de la jeunesse, des sports, des affaires sociales, de la santé, du travail et de l’emploi ;</a:t>
            </a:r>
          </a:p>
          <a:p>
            <a:pPr algn="just"/>
            <a:r>
              <a:rPr lang="fr-FR" altLang="fr-FR" sz="1400" dirty="0">
                <a:latin typeface="Arial Unicode MS" pitchFamily="34" charset="-128"/>
                <a:ea typeface="Arial Unicode MS" pitchFamily="34" charset="-128"/>
                <a:cs typeface="Arial Unicode MS" pitchFamily="34" charset="-128"/>
              </a:rPr>
              <a:t>➣ </a:t>
            </a:r>
            <a:r>
              <a:rPr lang="fr-FR" altLang="fr-FR" sz="1400" dirty="0" smtClean="0">
                <a:latin typeface="Arial Unicode MS" pitchFamily="34" charset="-128"/>
                <a:ea typeface="Arial Unicode MS" pitchFamily="34" charset="-128"/>
                <a:cs typeface="Arial Unicode MS" pitchFamily="34" charset="-128"/>
              </a:rPr>
              <a:t>Décret n°2018-449 du 5 juin 2018 relatif aux instances de concertation propres à la Caisse des dépôts et consignations ; </a:t>
            </a:r>
          </a:p>
          <a:p>
            <a:pPr algn="just"/>
            <a:r>
              <a:rPr lang="fr-FR" altLang="fr-FR" sz="1400" dirty="0" smtClean="0">
                <a:latin typeface="Arial Unicode MS" pitchFamily="34" charset="-128"/>
                <a:ea typeface="Arial Unicode MS" pitchFamily="34" charset="-128"/>
                <a:cs typeface="Arial Unicode MS" pitchFamily="34" charset="-128"/>
              </a:rPr>
              <a:t>➣  Décret </a:t>
            </a:r>
            <a:r>
              <a:rPr lang="fr-FR" altLang="fr-FR" sz="1400" dirty="0">
                <a:latin typeface="Arial Unicode MS" pitchFamily="34" charset="-128"/>
                <a:ea typeface="Arial Unicode MS" pitchFamily="34" charset="-128"/>
                <a:cs typeface="Arial Unicode MS" pitchFamily="34" charset="-128"/>
              </a:rPr>
              <a:t>n°2018-578 du 4 juillet 2018 modifiant le décret n°94-131 du 11 février 1994 relatif </a:t>
            </a:r>
            <a:r>
              <a:rPr lang="fr-FR" altLang="fr-FR" sz="1400" dirty="0" smtClean="0">
                <a:latin typeface="Arial Unicode MS" pitchFamily="34" charset="-128"/>
                <a:ea typeface="Arial Unicode MS" pitchFamily="34" charset="-128"/>
                <a:cs typeface="Arial Unicode MS" pitchFamily="34" charset="-128"/>
              </a:rPr>
              <a:t>aux</a:t>
            </a:r>
          </a:p>
          <a:p>
            <a:pPr algn="just"/>
            <a:r>
              <a:rPr lang="fr-FR" altLang="fr-FR" sz="1400" dirty="0" smtClean="0">
                <a:latin typeface="Arial Unicode MS" pitchFamily="34" charset="-128"/>
                <a:ea typeface="Arial Unicode MS" pitchFamily="34" charset="-128"/>
                <a:cs typeface="Arial Unicode MS" pitchFamily="34" charset="-128"/>
              </a:rPr>
              <a:t>	commissions </a:t>
            </a:r>
            <a:r>
              <a:rPr lang="fr-FR" altLang="fr-FR" sz="1400" dirty="0">
                <a:latin typeface="Arial Unicode MS" pitchFamily="34" charset="-128"/>
                <a:ea typeface="Arial Unicode MS" pitchFamily="34" charset="-128"/>
                <a:cs typeface="Arial Unicode MS" pitchFamily="34" charset="-128"/>
              </a:rPr>
              <a:t>administratives paritaires de France Télécom ;</a:t>
            </a:r>
          </a:p>
          <a:p>
            <a:pPr algn="just"/>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r-FR" sz="1800"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fr-FR" sz="1800"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4" name="Espace réservé du texte 3"/>
          <p:cNvSpPr>
            <a:spLocks noGrp="1"/>
          </p:cNvSpPr>
          <p:nvPr>
            <p:ph type="body" idx="10"/>
          </p:nvPr>
        </p:nvSpPr>
        <p:spPr/>
        <p:txBody>
          <a:bodyPr/>
          <a:lstStyle/>
          <a:p>
            <a:endParaRPr lang="fr-FR"/>
          </a:p>
        </p:txBody>
      </p:sp>
      <p:sp>
        <p:nvSpPr>
          <p:cNvPr id="9" name="Espace réservé du texte 8"/>
          <p:cNvSpPr>
            <a:spLocks noGrp="1"/>
          </p:cNvSpPr>
          <p:nvPr>
            <p:ph type="body" idx="15"/>
          </p:nvPr>
        </p:nvSpPr>
        <p:spPr/>
        <p:txBody>
          <a:bodyPr/>
          <a:lstStyle/>
          <a:p>
            <a:endParaRPr lang="fr-FR"/>
          </a:p>
        </p:txBody>
      </p:sp>
      <p:sp>
        <p:nvSpPr>
          <p:cNvPr id="10" name="Espace réservé du numéro de diapositive 9"/>
          <p:cNvSpPr>
            <a:spLocks noGrp="1"/>
          </p:cNvSpPr>
          <p:nvPr>
            <p:ph type="sldNum" sz="quarter" idx="16"/>
          </p:nvPr>
        </p:nvSpPr>
        <p:spPr/>
        <p:txBody>
          <a:bodyPr/>
          <a:lstStyle/>
          <a:p>
            <a:pPr>
              <a:defRPr/>
            </a:pPr>
            <a:fld id="{A148F07E-8F1C-4B9C-8B65-D9F47AC0A6FD}" type="slidenum">
              <a:rPr lang="fr-FR" altLang="fr-FR" smtClean="0"/>
              <a:pPr>
                <a:defRPr/>
              </a:pPr>
              <a:t>9</a:t>
            </a:fld>
            <a:endParaRPr lang="fr-FR" altLang="fr-FR"/>
          </a:p>
        </p:txBody>
      </p:sp>
    </p:spTree>
    <p:extLst>
      <p:ext uri="{BB962C8B-B14F-4D97-AF65-F5344CB8AC3E}">
        <p14:creationId xmlns:p14="http://schemas.microsoft.com/office/powerpoint/2010/main" val="1070720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union OS 5 septembre 2">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Thème Office">
      <a:majorFont>
        <a:latin typeface=""/>
        <a:ea typeface="ＭＳ Ｐゴシック"/>
        <a:cs typeface="ＭＳ Ｐゴシック"/>
      </a:majorFont>
      <a:minorFont>
        <a:latin typefac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Réunion OS 5 septembre 2</Template>
  <TotalTime>8618</TotalTime>
  <Words>3386</Words>
  <Application>Microsoft Office PowerPoint</Application>
  <PresentationFormat>Affichage à l'écran (4:3)</PresentationFormat>
  <Paragraphs>472</Paragraphs>
  <Slides>27</Slides>
  <Notes>3</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Réunion OS 5 septembre 2</vt:lpstr>
      <vt:lpstr>Elections professionnelles 2018 Groupe de travail avec les organisations syndicales </vt:lpstr>
      <vt:lpstr>Elections professionnelles 2018</vt:lpstr>
      <vt:lpstr>Elections professionnelles 2018 : suivi des questions du GT du 17 avril 2018</vt:lpstr>
      <vt:lpstr>Elections professionnelles 2018 : communication </vt:lpstr>
      <vt:lpstr>Elections professionnelles 2018 : communication</vt:lpstr>
      <vt:lpstr>Elections professionnelles 2018 : communication </vt:lpstr>
      <vt:lpstr>Elections professionnelles 2018 : communication </vt:lpstr>
      <vt:lpstr>Elections professionnelles 2018 : communication</vt:lpstr>
      <vt:lpstr>Elections professionnelles 2018 : textes à prendre </vt:lpstr>
      <vt:lpstr>Elections professionnelles 2018 : textes à prendre</vt:lpstr>
      <vt:lpstr>Elections professionnelles 2018 : textes à prendre</vt:lpstr>
      <vt:lpstr>Elections professionnelles 2018 : textes à prendre</vt:lpstr>
      <vt:lpstr>Elections professionnelles : Textes à prendre</vt:lpstr>
      <vt:lpstr>Elections professionnelles 2018 : remontée des résultats </vt:lpstr>
      <vt:lpstr>Elections professionnelles 2018 : remontée des résultats </vt:lpstr>
      <vt:lpstr>Elections professionnelles 2018 : remontée des résultats</vt:lpstr>
      <vt:lpstr>Elections professionnelles 2018 : remontée des résultats</vt:lpstr>
      <vt:lpstr>Elections professionnelles 2018 : remontée des résultats</vt:lpstr>
      <vt:lpstr>Elections professionnelles 2018 : remontée des résultats</vt:lpstr>
      <vt:lpstr>Elections professionnelles 2018 : remontée des résultats</vt:lpstr>
      <vt:lpstr>Elections professionnelles 2018 : remontée des résultats</vt:lpstr>
      <vt:lpstr>Elections professionnelles 2018 : remontée des résultats</vt:lpstr>
      <vt:lpstr>Elections professionnelles 2018 : remontée des résultats </vt:lpstr>
      <vt:lpstr>Elections professionnelles 2018 : point vote électronique</vt:lpstr>
      <vt:lpstr>Elections professionnelles 2018 : point vote électronique</vt:lpstr>
      <vt:lpstr>Elections professionnelles 2018 : remontée des résultats</vt:lpstr>
      <vt:lpstr>Elections professionnelles 2018 : prochaines étapes</vt:lpstr>
    </vt:vector>
  </TitlesOfParts>
  <Company>MINEFI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trebucq</dc:creator>
  <cp:lastModifiedBy>trebucq</cp:lastModifiedBy>
  <cp:revision>1200</cp:revision>
  <cp:lastPrinted>2018-07-09T14:08:59Z</cp:lastPrinted>
  <dcterms:created xsi:type="dcterms:W3CDTF">2017-07-18T16:49:51Z</dcterms:created>
  <dcterms:modified xsi:type="dcterms:W3CDTF">2018-07-11T15:11:12Z</dcterms:modified>
</cp:coreProperties>
</file>