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Lst>
  <p:notesMasterIdLst>
    <p:notesMasterId r:id="rId22"/>
  </p:notesMasterIdLst>
  <p:handoutMasterIdLst>
    <p:handoutMasterId r:id="rId23"/>
  </p:handoutMasterIdLst>
  <p:sldIdLst>
    <p:sldId id="258" r:id="rId2"/>
    <p:sldId id="259" r:id="rId3"/>
    <p:sldId id="330" r:id="rId4"/>
    <p:sldId id="331" r:id="rId5"/>
    <p:sldId id="332" r:id="rId6"/>
    <p:sldId id="268" r:id="rId7"/>
    <p:sldId id="300" r:id="rId8"/>
    <p:sldId id="305" r:id="rId9"/>
    <p:sldId id="277" r:id="rId10"/>
    <p:sldId id="279" r:id="rId11"/>
    <p:sldId id="261" r:id="rId12"/>
    <p:sldId id="269" r:id="rId13"/>
    <p:sldId id="324" r:id="rId14"/>
    <p:sldId id="326" r:id="rId15"/>
    <p:sldId id="298" r:id="rId16"/>
    <p:sldId id="280" r:id="rId17"/>
    <p:sldId id="262" r:id="rId18"/>
    <p:sldId id="328" r:id="rId19"/>
    <p:sldId id="329" r:id="rId20"/>
    <p:sldId id="275" r:id="rId21"/>
  </p:sldIdLst>
  <p:sldSz cx="9144000" cy="6858000" type="screen4x3"/>
  <p:notesSz cx="6797675" cy="9926638"/>
  <p:defaultTextStyle>
    <a:defPPr>
      <a:defRPr lang="fr-FR"/>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2892"/>
    <a:srgbClr val="004892"/>
    <a:srgbClr val="001D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5" autoAdjust="0"/>
    <p:restoredTop sz="94599" autoAdjust="0"/>
  </p:normalViewPr>
  <p:slideViewPr>
    <p:cSldViewPr snapToGrid="0" snapToObjects="1">
      <p:cViewPr varScale="1">
        <p:scale>
          <a:sx n="72" d="100"/>
          <a:sy n="72" d="100"/>
        </p:scale>
        <p:origin x="-1470"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F70C745A-853D-4322-9297-EB6D009AA9A9}" type="datetime1">
              <a:rPr lang="fr-FR" altLang="fr-FR"/>
              <a:pPr>
                <a:defRPr/>
              </a:pPr>
              <a:t>24/04/2018</a:t>
            </a:fld>
            <a:endParaRPr lang="fr-FR" alt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6EE894E2-9487-44EE-A979-E36DD2780185}" type="slidenum">
              <a:rPr lang="fr-FR" altLang="fr-FR"/>
              <a:pPr>
                <a:defRPr/>
              </a:pPr>
              <a:t>‹N°›</a:t>
            </a:fld>
            <a:endParaRPr lang="fr-FR" altLang="fr-FR"/>
          </a:p>
        </p:txBody>
      </p:sp>
    </p:spTree>
    <p:extLst>
      <p:ext uri="{BB962C8B-B14F-4D97-AF65-F5344CB8AC3E}">
        <p14:creationId xmlns:p14="http://schemas.microsoft.com/office/powerpoint/2010/main" xmlns="" val="11563497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47B5DF9A-9EA9-4D37-8877-E97C7418204A}" type="datetime1">
              <a:rPr lang="fr-FR" altLang="fr-FR"/>
              <a:pPr>
                <a:defRPr/>
              </a:pPr>
              <a:t>24/04/2018</a:t>
            </a:fld>
            <a:endParaRPr lang="fr-FR" alt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wrap="square" lIns="91440" tIns="45720" rIns="91440" bIns="45720" numCol="1" anchor="t" anchorCtr="0" compatLnSpc="1">
            <a:prstTxWarp prst="textNoShape">
              <a:avLst/>
            </a:prstTxWarp>
          </a:bodyPr>
          <a:lstStyle/>
          <a:p>
            <a:pPr lvl="0"/>
            <a:r>
              <a:rPr lang="fr-FR" altLang="fr-FR" noProof="0"/>
              <a:t>Cliquez pour modifier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7034F839-2F39-4C6D-B669-D6A17D095889}" type="slidenum">
              <a:rPr lang="fr-FR" altLang="fr-FR"/>
              <a:pPr>
                <a:defRPr/>
              </a:pPr>
              <a:t>‹N°›</a:t>
            </a:fld>
            <a:endParaRPr lang="fr-FR" altLang="fr-FR"/>
          </a:p>
        </p:txBody>
      </p:sp>
    </p:spTree>
    <p:extLst>
      <p:ext uri="{BB962C8B-B14F-4D97-AF65-F5344CB8AC3E}">
        <p14:creationId xmlns:p14="http://schemas.microsoft.com/office/powerpoint/2010/main" xmlns="" val="370599831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71"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xmlns="" val="356015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195"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xmlns="" val="675631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7034F839-2F39-4C6D-B669-D6A17D095889}" type="slidenum">
              <a:rPr lang="fr-FR" altLang="fr-FR" smtClean="0"/>
              <a:pPr>
                <a:defRPr/>
              </a:pPr>
              <a:t>10</a:t>
            </a:fld>
            <a:endParaRPr lang="fr-FR" altLang="fr-FR"/>
          </a:p>
        </p:txBody>
      </p:sp>
    </p:spTree>
    <p:extLst>
      <p:ext uri="{BB962C8B-B14F-4D97-AF65-F5344CB8AC3E}">
        <p14:creationId xmlns:p14="http://schemas.microsoft.com/office/powerpoint/2010/main" xmlns="" val="16777393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6" name="Image 1" descr="DGAFP-fond.jpg"/>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1438" y="-136525"/>
            <a:ext cx="9072562" cy="6838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Image 3" descr="LA PALETTE.pn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4381500" y="3749675"/>
            <a:ext cx="4138613" cy="319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9" name="Connecteur droit 8"/>
          <p:cNvCxnSpPr/>
          <p:nvPr/>
        </p:nvCxnSpPr>
        <p:spPr>
          <a:xfrm>
            <a:off x="457200" y="6356350"/>
            <a:ext cx="2133600" cy="1588"/>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a:off x="457200" y="6700838"/>
            <a:ext cx="2133600" cy="1587"/>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1986410" y="1709845"/>
            <a:ext cx="7157590" cy="1300056"/>
          </a:xfrm>
          <a:prstGeom prst="rect">
            <a:avLst/>
          </a:prstGeom>
        </p:spPr>
        <p:txBody>
          <a:bodyPr/>
          <a:lstStyle>
            <a:lvl1pPr algn="l">
              <a:defRPr sz="3200" b="0" i="0">
                <a:latin typeface="Section-Bold"/>
                <a:cs typeface="Section-Bold"/>
              </a:defRPr>
            </a:lvl1pPr>
          </a:lstStyle>
          <a:p>
            <a:r>
              <a:rPr lang="fr-FR"/>
              <a:t>Modifiez le style du titre</a:t>
            </a:r>
            <a:endParaRPr lang="fr-FR" dirty="0"/>
          </a:p>
        </p:txBody>
      </p:sp>
      <p:sp>
        <p:nvSpPr>
          <p:cNvPr id="3" name="Sous-titre 2"/>
          <p:cNvSpPr>
            <a:spLocks noGrp="1"/>
          </p:cNvSpPr>
          <p:nvPr>
            <p:ph type="subTitle" idx="1"/>
          </p:nvPr>
        </p:nvSpPr>
        <p:spPr>
          <a:xfrm>
            <a:off x="1986410" y="3009900"/>
            <a:ext cx="5785990" cy="494926"/>
          </a:xfrm>
          <a:prstGeom prst="rect">
            <a:avLst/>
          </a:prstGeom>
        </p:spPr>
        <p:txBody>
          <a:bodyPr/>
          <a:lstStyle>
            <a:lvl1pPr marL="0" indent="0" algn="l">
              <a:buNone/>
              <a:defRPr sz="1600" b="0" i="0">
                <a:solidFill>
                  <a:schemeClr val="tx1"/>
                </a:solidFill>
                <a:latin typeface="Section-Medium"/>
                <a:cs typeface="Section-Medium"/>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FR" dirty="0"/>
          </a:p>
        </p:txBody>
      </p:sp>
      <p:sp>
        <p:nvSpPr>
          <p:cNvPr id="19" name="Espace réservé du texte 2"/>
          <p:cNvSpPr>
            <a:spLocks noGrp="1"/>
          </p:cNvSpPr>
          <p:nvPr>
            <p:ph type="body" idx="10"/>
          </p:nvPr>
        </p:nvSpPr>
        <p:spPr>
          <a:xfrm>
            <a:off x="457200" y="6050607"/>
            <a:ext cx="2133600" cy="286401"/>
          </a:xfrm>
          <a:prstGeom prst="rect">
            <a:avLst/>
          </a:prstGeom>
        </p:spPr>
        <p:txBody>
          <a:bodyPr anchor="b"/>
          <a:lstStyle>
            <a:lvl1pPr marL="0" indent="0">
              <a:buNone/>
              <a:defRPr sz="1000" b="0" i="0">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Espace réservé du texte 2"/>
          <p:cNvSpPr>
            <a:spLocks noGrp="1"/>
          </p:cNvSpPr>
          <p:nvPr>
            <p:ph type="body" idx="11"/>
          </p:nvPr>
        </p:nvSpPr>
        <p:spPr>
          <a:xfrm>
            <a:off x="457200" y="6375807"/>
            <a:ext cx="2133600" cy="318293"/>
          </a:xfrm>
          <a:prstGeom prst="rect">
            <a:avLst/>
          </a:prstGeom>
        </p:spPr>
        <p:txBody>
          <a:bodyPr anchor="ctr"/>
          <a:lstStyle>
            <a:lvl1pPr marL="0" indent="0">
              <a:buNone/>
              <a:defRPr sz="1000" b="0" i="0">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2" name="Rectangle 9"/>
          <p:cNvSpPr>
            <a:spLocks noGrp="1" noChangeArrowheads="1"/>
          </p:cNvSpPr>
          <p:nvPr>
            <p:ph type="sldNum" sz="quarter" idx="12"/>
          </p:nvPr>
        </p:nvSpPr>
        <p:spPr/>
        <p:txBody>
          <a:bodyPr/>
          <a:lstStyle>
            <a:lvl1pPr defTabSz="914400">
              <a:defRPr/>
            </a:lvl1pPr>
          </a:lstStyle>
          <a:p>
            <a:pPr>
              <a:defRPr/>
            </a:pPr>
            <a:fld id="{D91C92E8-25DA-4435-AF7F-94D5D9FB3E4A}" type="slidenum">
              <a:rPr lang="fr-FR" altLang="fr-FR"/>
              <a:pPr>
                <a:defRPr/>
              </a:pPr>
              <a:t>‹N°›</a:t>
            </a:fld>
            <a:endParaRPr lang="fr-FR" altLang="fr-FR"/>
          </a:p>
        </p:txBody>
      </p:sp>
      <p:pic>
        <p:nvPicPr>
          <p:cNvPr id="1026" name="Picture 2" descr="I:\DGAFP-Logo240.jpg"/>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5995242" y="5537607"/>
            <a:ext cx="2152650" cy="83820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Image 4"/>
          <p:cNvPicPr>
            <a:picLocks noChangeAspect="1"/>
          </p:cNvPicPr>
          <p:nvPr userDrawn="1"/>
        </p:nvPicPr>
        <p:blipFill>
          <a:blip r:embed="rId5">
            <a:extLst>
              <a:ext uri="{28A0092B-C50C-407E-A947-70E740481C1C}">
                <a14:useLocalDpi xmlns:a14="http://schemas.microsoft.com/office/drawing/2010/main" xmlns="" val="0"/>
              </a:ext>
            </a:extLst>
          </a:blip>
          <a:stretch>
            <a:fillRect/>
          </a:stretch>
        </p:blipFill>
        <p:spPr>
          <a:xfrm>
            <a:off x="3606437" y="0"/>
            <a:ext cx="1424192" cy="847607"/>
          </a:xfrm>
          <a:prstGeom prst="rect">
            <a:avLst/>
          </a:prstGeom>
        </p:spPr>
      </p:pic>
      <p:sp>
        <p:nvSpPr>
          <p:cNvPr id="8" name="ZoneTexte 7"/>
          <p:cNvSpPr txBox="1"/>
          <p:nvPr userDrawn="1"/>
        </p:nvSpPr>
        <p:spPr>
          <a:xfrm>
            <a:off x="2539433" y="940526"/>
            <a:ext cx="4136572" cy="246221"/>
          </a:xfrm>
          <a:prstGeom prst="rect">
            <a:avLst/>
          </a:prstGeom>
          <a:noFill/>
        </p:spPr>
        <p:txBody>
          <a:bodyPr wrap="square" rtlCol="0">
            <a:spAutoFit/>
          </a:bodyPr>
          <a:lstStyle/>
          <a:p>
            <a:r>
              <a:rPr lang="fr-FR" sz="1000" dirty="0"/>
              <a:t>MINISTÈRE DE L’ACTION ET DES COMPTES PUBLICS</a:t>
            </a:r>
          </a:p>
        </p:txBody>
      </p:sp>
    </p:spTree>
    <p:extLst>
      <p:ext uri="{BB962C8B-B14F-4D97-AF65-F5344CB8AC3E}">
        <p14:creationId xmlns:p14="http://schemas.microsoft.com/office/powerpoint/2010/main" xmlns="" val="3030924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cxnSp>
        <p:nvCxnSpPr>
          <p:cNvPr id="10" name="Connecteur droit 9"/>
          <p:cNvCxnSpPr/>
          <p:nvPr/>
        </p:nvCxnSpPr>
        <p:spPr>
          <a:xfrm rot="10800000">
            <a:off x="0" y="6354763"/>
            <a:ext cx="7219950" cy="1587"/>
          </a:xfrm>
          <a:prstGeom prst="line">
            <a:avLst/>
          </a:prstGeom>
          <a:ln w="63500" cap="flat" cmpd="sng" algn="ctr">
            <a:solidFill>
              <a:srgbClr val="001D7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1" name="Image 2" descr="LA PALETTE.png"/>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435850" y="5600700"/>
            <a:ext cx="1677988" cy="1309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re 1"/>
          <p:cNvSpPr>
            <a:spLocks noGrp="1"/>
          </p:cNvSpPr>
          <p:nvPr>
            <p:ph type="title"/>
          </p:nvPr>
        </p:nvSpPr>
        <p:spPr>
          <a:xfrm>
            <a:off x="457200" y="274638"/>
            <a:ext cx="8229600" cy="241122"/>
          </a:xfrm>
          <a:prstGeom prst="rect">
            <a:avLst/>
          </a:prstGeom>
          <a:solidFill>
            <a:srgbClr val="002892"/>
          </a:solidFill>
        </p:spPr>
        <p:txBody>
          <a:bodyPr anchor="ctr"/>
          <a:lstStyle>
            <a:lvl1pPr algn="l">
              <a:defRPr sz="1400" b="0" i="0">
                <a:solidFill>
                  <a:schemeClr val="bg1"/>
                </a:solidFill>
                <a:latin typeface="Section-Medium"/>
                <a:cs typeface="Section-Medium"/>
              </a:defRPr>
            </a:lvl1pPr>
          </a:lstStyle>
          <a:p>
            <a:r>
              <a:rPr lang="fr-FR"/>
              <a:t>Modifiez le style du titre</a:t>
            </a:r>
            <a:endParaRPr lang="fr-FR" dirty="0"/>
          </a:p>
        </p:txBody>
      </p:sp>
      <p:sp>
        <p:nvSpPr>
          <p:cNvPr id="3" name="Espace réservé du contenu 2"/>
          <p:cNvSpPr>
            <a:spLocks noGrp="1"/>
          </p:cNvSpPr>
          <p:nvPr>
            <p:ph idx="1"/>
          </p:nvPr>
        </p:nvSpPr>
        <p:spPr>
          <a:xfrm>
            <a:off x="457200" y="910167"/>
            <a:ext cx="8229600" cy="841022"/>
          </a:xfrm>
          <a:prstGeom prst="rect">
            <a:avLst/>
          </a:prstGeom>
        </p:spPr>
        <p:txBody>
          <a:bodyPr/>
          <a:lstStyle>
            <a:lvl1pPr>
              <a:buNone/>
              <a:defRPr sz="2000" b="0" i="0">
                <a:latin typeface="Section-Bold"/>
                <a:cs typeface="Section-Bold"/>
              </a:defRPr>
            </a:lvl1pPr>
            <a:lvl3pPr>
              <a:buNone/>
              <a:defRPr sz="1400" b="0" i="0">
                <a:latin typeface="Section-Medium"/>
                <a:cs typeface="Section-Medium"/>
              </a:defRPr>
            </a:lvl3pPr>
            <a:lvl4pPr>
              <a:buNone/>
              <a:defRPr sz="1400"/>
            </a:lvl4pPr>
            <a:lvl5pPr>
              <a:buNone/>
              <a:defRPr sz="1400"/>
            </a:lvl5pPr>
          </a:lstStyle>
          <a:p>
            <a:pPr lvl="0"/>
            <a:r>
              <a:rPr lang="fr-FR"/>
              <a:t>Modifiez les styles du texte du masque</a:t>
            </a:r>
          </a:p>
          <a:p>
            <a:pPr lvl="1"/>
            <a:r>
              <a:rPr lang="fr-FR"/>
              <a:t>Deuxième niveau</a:t>
            </a:r>
          </a:p>
        </p:txBody>
      </p:sp>
      <p:sp>
        <p:nvSpPr>
          <p:cNvPr id="15" name="Espace réservé du texte 2"/>
          <p:cNvSpPr>
            <a:spLocks noGrp="1"/>
          </p:cNvSpPr>
          <p:nvPr>
            <p:ph type="body" idx="10"/>
          </p:nvPr>
        </p:nvSpPr>
        <p:spPr>
          <a:xfrm>
            <a:off x="7436556" y="274639"/>
            <a:ext cx="1241338" cy="241122"/>
          </a:xfrm>
          <a:prstGeom prst="rect">
            <a:avLst/>
          </a:prstGeom>
          <a:noFill/>
        </p:spPr>
        <p:txBody>
          <a:bodyPr anchor="b"/>
          <a:lstStyle>
            <a:lvl1pPr marL="0" indent="0" algn="r">
              <a:buNone/>
              <a:defRPr sz="1000" b="0" i="0">
                <a:ln>
                  <a:noFill/>
                </a:ln>
                <a:solidFill>
                  <a:schemeClr val="bg1"/>
                </a:solidFill>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Espace réservé pour une image  2"/>
          <p:cNvSpPr>
            <a:spLocks noGrp="1"/>
          </p:cNvSpPr>
          <p:nvPr>
            <p:ph type="pic" idx="12"/>
          </p:nvPr>
        </p:nvSpPr>
        <p:spPr>
          <a:xfrm>
            <a:off x="457200" y="3668890"/>
            <a:ext cx="3578578" cy="2057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21" name="Espace réservé du texte 3"/>
          <p:cNvSpPr>
            <a:spLocks noGrp="1"/>
          </p:cNvSpPr>
          <p:nvPr>
            <p:ph type="body" sz="half" idx="2"/>
          </p:nvPr>
        </p:nvSpPr>
        <p:spPr>
          <a:xfrm>
            <a:off x="4212168" y="3986389"/>
            <a:ext cx="4465726" cy="1739901"/>
          </a:xfrm>
          <a:prstGeom prst="rect">
            <a:avLst/>
          </a:prstGeom>
        </p:spPr>
        <p:txBody>
          <a:bodyPr anchor="t"/>
          <a:lstStyle>
            <a:lvl1pPr marL="0" indent="0">
              <a:buNone/>
              <a:defRPr sz="1200" b="0" i="0">
                <a:latin typeface="Section-Medium"/>
                <a:cs typeface="Section-Medium"/>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2" name="Espace réservé du texte 3"/>
          <p:cNvSpPr>
            <a:spLocks noGrp="1"/>
          </p:cNvSpPr>
          <p:nvPr>
            <p:ph type="body" sz="half" idx="13"/>
          </p:nvPr>
        </p:nvSpPr>
        <p:spPr>
          <a:xfrm>
            <a:off x="2603500" y="1855611"/>
            <a:ext cx="6074393" cy="1686278"/>
          </a:xfrm>
          <a:prstGeom prst="rect">
            <a:avLst/>
          </a:prstGeom>
        </p:spPr>
        <p:txBody>
          <a:bodyPr/>
          <a:lstStyle>
            <a:lvl1pPr marL="0" indent="0">
              <a:buNone/>
              <a:defRPr sz="1200" b="0" i="0">
                <a:latin typeface="Section-Medium"/>
                <a:cs typeface="Section-Medium"/>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4" name="Espace réservé du texte 2"/>
          <p:cNvSpPr>
            <a:spLocks noGrp="1"/>
          </p:cNvSpPr>
          <p:nvPr>
            <p:ph type="body" idx="14"/>
          </p:nvPr>
        </p:nvSpPr>
        <p:spPr>
          <a:xfrm>
            <a:off x="4212167" y="3668889"/>
            <a:ext cx="4474633" cy="317499"/>
          </a:xfrm>
          <a:prstGeom prst="rect">
            <a:avLst/>
          </a:prstGeom>
        </p:spPr>
        <p:txBody>
          <a:bodyPr anchor="t"/>
          <a:lstStyle>
            <a:lvl1pPr marL="0" indent="0">
              <a:buNone/>
              <a:defRPr sz="1200" b="0" i="0" cap="all">
                <a:solidFill>
                  <a:srgbClr val="001D72"/>
                </a:solidFill>
                <a:latin typeface="Section-Bold"/>
                <a:cs typeface="Section-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5" name="Espace réservé du texte 2"/>
          <p:cNvSpPr>
            <a:spLocks noGrp="1"/>
          </p:cNvSpPr>
          <p:nvPr>
            <p:ph type="body" idx="15"/>
          </p:nvPr>
        </p:nvSpPr>
        <p:spPr>
          <a:xfrm>
            <a:off x="457201" y="6450615"/>
            <a:ext cx="6506632" cy="199318"/>
          </a:xfrm>
          <a:prstGeom prst="rect">
            <a:avLst/>
          </a:prstGeom>
        </p:spPr>
        <p:txBody>
          <a:bodyPr anchor="b"/>
          <a:lstStyle>
            <a:lvl1pPr marL="0" indent="0">
              <a:buNone/>
              <a:defRPr sz="1000" b="0" i="0">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3" name="Rectangle 12"/>
          <p:cNvSpPr>
            <a:spLocks noGrp="1" noChangeArrowheads="1"/>
          </p:cNvSpPr>
          <p:nvPr>
            <p:ph type="sldNum" sz="quarter" idx="16"/>
          </p:nvPr>
        </p:nvSpPr>
        <p:spPr/>
        <p:txBody>
          <a:bodyPr/>
          <a:lstStyle>
            <a:lvl1pPr>
              <a:defRPr/>
            </a:lvl1pPr>
          </a:lstStyle>
          <a:p>
            <a:pPr>
              <a:defRPr/>
            </a:pPr>
            <a:fld id="{A148F07E-8F1C-4B9C-8B65-D9F47AC0A6FD}" type="slidenum">
              <a:rPr lang="fr-FR" altLang="fr-FR"/>
              <a:pPr>
                <a:defRPr/>
              </a:pPr>
              <a:t>‹N°›</a:t>
            </a:fld>
            <a:endParaRPr lang="fr-FR" altLang="fr-FR"/>
          </a:p>
        </p:txBody>
      </p:sp>
      <p:pic>
        <p:nvPicPr>
          <p:cNvPr id="2050" name="Picture 2" descr="I:\DGAFP-Logo240.jpg"/>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7950428" y="6247847"/>
            <a:ext cx="1041490" cy="40553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545719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4"/>
          </p:nvPr>
        </p:nvSpPr>
        <p:spPr bwMode="auto">
          <a:xfrm>
            <a:off x="2249488" y="6400800"/>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lvl1pPr>
          </a:lstStyle>
          <a:p>
            <a:pPr>
              <a:defRPr/>
            </a:pPr>
            <a:fld id="{5E7815D6-A2D2-4C28-843E-5FCC20420770}"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Lst>
  <p:hf hdr="0" ftr="0" dt="0"/>
  <p:txStyles>
    <p:titleStyle>
      <a:lvl1pPr algn="ctr" defTabSz="457200" rtl="0" eaLnBrk="1" fontAlgn="base" hangingPunct="1">
        <a:spcBef>
          <a:spcPct val="0"/>
        </a:spcBef>
        <a:spcAft>
          <a:spcPct val="0"/>
        </a:spcAft>
        <a:defRPr sz="4400" kern="1200">
          <a:solidFill>
            <a:schemeClr val="tx1"/>
          </a:solidFill>
          <a:latin typeface="Arial" pitchFamily="34" charset="0"/>
          <a:ea typeface="+mj-ea"/>
          <a:cs typeface="+mj-cs"/>
        </a:defRPr>
      </a:lvl1pPr>
      <a:lvl2pPr algn="ctr" defTabSz="457200" rtl="0" eaLnBrk="1" fontAlgn="base" hangingPunct="1">
        <a:spcBef>
          <a:spcPct val="0"/>
        </a:spcBef>
        <a:spcAft>
          <a:spcPct val="0"/>
        </a:spcAft>
        <a:defRPr sz="4400">
          <a:solidFill>
            <a:schemeClr val="tx1"/>
          </a:solidFill>
          <a:latin typeface="Arial" pitchFamily="34"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Arial" pitchFamily="34"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Arial" pitchFamily="34"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Arial" pitchFamily="34"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re 1"/>
          <p:cNvSpPr>
            <a:spLocks noGrp="1"/>
          </p:cNvSpPr>
          <p:nvPr>
            <p:ph type="ctrTitle"/>
          </p:nvPr>
        </p:nvSpPr>
        <p:spPr bwMode="auto">
          <a:xfrm>
            <a:off x="1985963" y="1709738"/>
            <a:ext cx="7158037" cy="13001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a:ea typeface="Section-Bold"/>
              </a:rPr>
              <a:t>Elections professionnelles 2018</a:t>
            </a:r>
            <a:br>
              <a:rPr lang="fr-FR" altLang="fr-FR" dirty="0">
                <a:ea typeface="Section-Bold"/>
              </a:rPr>
            </a:br>
            <a:r>
              <a:rPr lang="fr-FR" altLang="fr-FR" sz="2800" i="1" dirty="0" smtClean="0">
                <a:ea typeface="Section-Bold"/>
              </a:rPr>
              <a:t>Groupe de travail avec </a:t>
            </a:r>
            <a:r>
              <a:rPr lang="fr-FR" altLang="fr-FR" sz="2800" i="1" dirty="0">
                <a:ea typeface="Section-Bold"/>
              </a:rPr>
              <a:t>les </a:t>
            </a:r>
            <a:r>
              <a:rPr lang="fr-FR" altLang="fr-FR" sz="2800" i="1" dirty="0" smtClean="0">
                <a:ea typeface="Section-Bold"/>
              </a:rPr>
              <a:t>organisations syndicales </a:t>
            </a:r>
            <a:endParaRPr lang="fr-FR" altLang="fr-FR" sz="2800" i="1" dirty="0">
              <a:ea typeface="Section-Bold"/>
            </a:endParaRPr>
          </a:p>
        </p:txBody>
      </p:sp>
      <p:sp>
        <p:nvSpPr>
          <p:cNvPr id="4100" name="Sous-titre 2"/>
          <p:cNvSpPr>
            <a:spLocks noGrp="1"/>
          </p:cNvSpPr>
          <p:nvPr>
            <p:ph type="subTitle" idx="1"/>
          </p:nvPr>
        </p:nvSpPr>
        <p:spPr bwMode="auto">
          <a:xfrm>
            <a:off x="1985963" y="3762098"/>
            <a:ext cx="5786437" cy="4953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smtClean="0">
                <a:ea typeface="Section-Medium"/>
              </a:rPr>
              <a:t>Mardi 17 avril 2018</a:t>
            </a:r>
            <a:endParaRPr lang="fr-FR" altLang="fr-FR" dirty="0">
              <a:ea typeface="Section-Medium"/>
            </a:endParaRPr>
          </a:p>
        </p:txBody>
      </p:sp>
      <p:sp>
        <p:nvSpPr>
          <p:cNvPr id="3" name="ZoneTexte 2"/>
          <p:cNvSpPr txBox="1"/>
          <p:nvPr/>
        </p:nvSpPr>
        <p:spPr>
          <a:xfrm>
            <a:off x="436880" y="6334779"/>
            <a:ext cx="2397760" cy="400110"/>
          </a:xfrm>
          <a:prstGeom prst="rect">
            <a:avLst/>
          </a:prstGeom>
          <a:noFill/>
        </p:spPr>
        <p:txBody>
          <a:bodyPr wrap="square" rtlCol="0">
            <a:spAutoFit/>
          </a:bodyPr>
          <a:lstStyle/>
          <a:p>
            <a:r>
              <a:rPr lang="fr-FR" sz="1000" dirty="0" smtClean="0"/>
              <a:t>Bureau du statut général, de la diffusion du droit et du dialogue social</a:t>
            </a:r>
            <a:endParaRPr lang="fr-FR"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Elections professionnelles 2018 : </a:t>
            </a:r>
            <a:r>
              <a:rPr lang="fr-FR" dirty="0" smtClean="0"/>
              <a:t>décrets à prendre</a:t>
            </a:r>
            <a:endParaRPr lang="fr-FR" dirty="0"/>
          </a:p>
        </p:txBody>
      </p:sp>
      <p:sp>
        <p:nvSpPr>
          <p:cNvPr id="3" name="Espace réservé du contenu 2"/>
          <p:cNvSpPr>
            <a:spLocks noGrp="1"/>
          </p:cNvSpPr>
          <p:nvPr>
            <p:ph idx="1"/>
          </p:nvPr>
        </p:nvSpPr>
        <p:spPr>
          <a:xfrm>
            <a:off x="457200" y="683581"/>
            <a:ext cx="8229600" cy="5628442"/>
          </a:xfrm>
        </p:spPr>
        <p:txBody>
          <a:bodyPr/>
          <a:lstStyle/>
          <a:p>
            <a:pPr algn="just"/>
            <a:endParaRPr lang="fr-FR" altLang="fr-FR" sz="1600" dirty="0" smtClean="0">
              <a:sym typeface="Wingdings" pitchFamily="2" charset="2"/>
            </a:endParaRPr>
          </a:p>
          <a:p>
            <a:pPr algn="just"/>
            <a:r>
              <a:rPr lang="fr-FR" altLang="fr-FR" sz="1600" dirty="0" smtClean="0">
                <a:latin typeface="Arial Unicode MS" pitchFamily="34" charset="-128"/>
                <a:ea typeface="Arial Unicode MS" pitchFamily="34" charset="-128"/>
                <a:cs typeface="Arial Unicode MS" pitchFamily="34" charset="-128"/>
              </a:rPr>
              <a:t>➣ Décret relatif aux dispositions statutaires des personnels des administrations </a:t>
            </a:r>
          </a:p>
          <a:p>
            <a:pPr algn="just"/>
            <a:r>
              <a:rPr lang="fr-FR" altLang="fr-FR" sz="1600" dirty="0" smtClean="0">
                <a:latin typeface="Arial Unicode MS" pitchFamily="34" charset="-128"/>
                <a:ea typeface="Arial Unicode MS" pitchFamily="34" charset="-128"/>
                <a:cs typeface="Arial Unicode MS" pitchFamily="34" charset="-128"/>
              </a:rPr>
              <a:t>parisiennes : A l’examen du Conseil d’Etat </a:t>
            </a:r>
          </a:p>
          <a:p>
            <a:pPr algn="just"/>
            <a:r>
              <a:rPr lang="fr-FR" altLang="fr-FR" sz="1600" dirty="0" smtClean="0">
                <a:latin typeface="Arial Unicode MS" pitchFamily="34" charset="-128"/>
                <a:ea typeface="Arial Unicode MS" pitchFamily="34" charset="-128"/>
                <a:cs typeface="Arial Unicode MS" pitchFamily="34" charset="-128"/>
              </a:rPr>
              <a:t> </a:t>
            </a:r>
            <a:endParaRPr lang="fr-FR" altLang="fr-FR" sz="1600" dirty="0">
              <a:sym typeface="Wingdings" pitchFamily="2" charset="2"/>
            </a:endParaRPr>
          </a:p>
          <a:p>
            <a:pPr algn="just"/>
            <a:r>
              <a:rPr lang="fr-FR" altLang="fr-FR" sz="1600" b="1" dirty="0">
                <a:sym typeface="Wingdings" pitchFamily="2" charset="2"/>
              </a:rPr>
              <a:t>- </a:t>
            </a:r>
            <a:r>
              <a:rPr lang="fr-FR" sz="1600"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1600" b="1" u="sng" dirty="0" smtClean="0">
                <a:latin typeface="Arial Unicode MS" panose="020B0604020202020204" pitchFamily="34" charset="-128"/>
                <a:ea typeface="Arial Unicode MS" panose="020B0604020202020204" pitchFamily="34" charset="-128"/>
                <a:cs typeface="Arial Unicode MS" panose="020B0604020202020204" pitchFamily="34" charset="-128"/>
              </a:rPr>
              <a:t>Décrets  FPH </a:t>
            </a:r>
            <a:endParaRPr lang="fr-FR" sz="1600" b="1" u="sng"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altLang="fr-FR" sz="1600" dirty="0">
                <a:latin typeface="Arial Unicode MS" pitchFamily="34" charset="-128"/>
                <a:ea typeface="Arial Unicode MS" pitchFamily="34" charset="-128"/>
                <a:cs typeface="Arial Unicode MS" pitchFamily="34" charset="-128"/>
              </a:rPr>
              <a:t>➣ D</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écret concernant les CAP des fonctionnaires sociaux éducatifs de la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FPH : A l’avis</a:t>
            </a:r>
          </a:p>
          <a:p>
            <a:pPr algn="just"/>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de la DGAFP</a:t>
            </a:r>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altLang="fr-FR" sz="1600" dirty="0">
                <a:latin typeface="Arial Unicode MS" pitchFamily="34" charset="-128"/>
                <a:ea typeface="Arial Unicode MS" pitchFamily="34" charset="-128"/>
                <a:cs typeface="Arial Unicode MS" pitchFamily="34" charset="-128"/>
              </a:rPr>
              <a:t>➣ Décret relatif aux instances de dialogue social de la FPH : A l’avis du Conseil d’Etat </a:t>
            </a:r>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altLang="fr-FR" sz="1600" dirty="0" smtClean="0">
                <a:latin typeface="Arial Unicode MS" pitchFamily="34" charset="-128"/>
                <a:ea typeface="Arial Unicode MS" pitchFamily="34" charset="-128"/>
                <a:cs typeface="Arial Unicode MS" pitchFamily="34" charset="-128"/>
              </a:rPr>
              <a:t>- </a:t>
            </a:r>
            <a:r>
              <a:rPr lang="fr-FR" altLang="fr-FR" sz="1600" b="1" u="sng" dirty="0" smtClean="0">
                <a:latin typeface="Arial Unicode MS" pitchFamily="34" charset="-128"/>
                <a:ea typeface="Arial Unicode MS" pitchFamily="34" charset="-128"/>
                <a:cs typeface="Arial Unicode MS" pitchFamily="34" charset="-128"/>
              </a:rPr>
              <a:t>Décrets </a:t>
            </a:r>
            <a:r>
              <a:rPr lang="fr-FR" altLang="fr-FR" sz="1600" b="1" u="sng" dirty="0">
                <a:latin typeface="Arial Unicode MS" pitchFamily="34" charset="-128"/>
                <a:ea typeface="Arial Unicode MS" pitchFamily="34" charset="-128"/>
                <a:cs typeface="Arial Unicode MS" pitchFamily="34" charset="-128"/>
              </a:rPr>
              <a:t>adaptant les règles de représentation femmes / hommes </a:t>
            </a:r>
          </a:p>
          <a:p>
            <a:pPr algn="just"/>
            <a:r>
              <a:rPr lang="fr-FR" altLang="fr-FR" sz="1600" dirty="0">
                <a:latin typeface="Arial Unicode MS" pitchFamily="34" charset="-128"/>
                <a:ea typeface="Arial Unicode MS" pitchFamily="34" charset="-128"/>
                <a:cs typeface="Arial Unicode MS" pitchFamily="34" charset="-128"/>
              </a:rPr>
              <a:t>➣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La Poste (CT et CAP</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 A transmettre au Conseil d’Etat </a:t>
            </a:r>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altLang="fr-FR" sz="1600" dirty="0">
                <a:latin typeface="Arial Unicode MS" pitchFamily="34" charset="-128"/>
                <a:ea typeface="Arial Unicode MS" pitchFamily="34" charset="-128"/>
                <a:cs typeface="Arial Unicode MS" pitchFamily="34" charset="-128"/>
              </a:rPr>
              <a:t>➣ Orange (CAP</a:t>
            </a:r>
            <a:r>
              <a:rPr lang="fr-FR" altLang="fr-FR" sz="1600" dirty="0" smtClean="0">
                <a:latin typeface="Arial Unicode MS" pitchFamily="34" charset="-128"/>
                <a:ea typeface="Arial Unicode MS" pitchFamily="34" charset="-128"/>
                <a:cs typeface="Arial Unicode MS" pitchFamily="34" charset="-128"/>
              </a:rPr>
              <a:t>) : A transmettre au Conseil d’Etat</a:t>
            </a:r>
          </a:p>
          <a:p>
            <a:pPr algn="just"/>
            <a:endParaRPr lang="fr-FR" altLang="fr-FR" sz="1600" dirty="0">
              <a:latin typeface="Arial Unicode MS" pitchFamily="34" charset="-128"/>
              <a:ea typeface="Arial Unicode MS" pitchFamily="34" charset="-128"/>
              <a:cs typeface="Arial Unicode MS" pitchFamily="34" charset="-128"/>
            </a:endParaRPr>
          </a:p>
          <a:p>
            <a:pPr algn="just"/>
            <a:r>
              <a:rPr lang="fr-FR" altLang="fr-FR" sz="1600" b="1" dirty="0" smtClean="0">
                <a:latin typeface="Arial Unicode MS" pitchFamily="34" charset="-128"/>
                <a:ea typeface="Arial Unicode MS" pitchFamily="34" charset="-128"/>
                <a:cs typeface="Arial Unicode MS" pitchFamily="34" charset="-128"/>
              </a:rPr>
              <a:t>- </a:t>
            </a:r>
            <a:r>
              <a:rPr lang="fr-FR" altLang="fr-FR" sz="1600" b="1" u="sng" dirty="0" smtClean="0">
                <a:latin typeface="Arial Unicode MS" pitchFamily="34" charset="-128"/>
                <a:ea typeface="Arial Unicode MS" pitchFamily="34" charset="-128"/>
                <a:cs typeface="Arial Unicode MS" pitchFamily="34" charset="-128"/>
              </a:rPr>
              <a:t>Décret CDC </a:t>
            </a:r>
            <a:r>
              <a:rPr lang="fr-FR" altLang="fr-FR" sz="1600" b="1" dirty="0" smtClean="0">
                <a:latin typeface="Arial Unicode MS" pitchFamily="34" charset="-128"/>
                <a:ea typeface="Arial Unicode MS" pitchFamily="34" charset="-128"/>
                <a:cs typeface="Arial Unicode MS" pitchFamily="34" charset="-128"/>
              </a:rPr>
              <a:t>: </a:t>
            </a:r>
            <a:r>
              <a:rPr lang="fr-FR" altLang="fr-FR" sz="1600" dirty="0" smtClean="0">
                <a:latin typeface="Arial Unicode MS" pitchFamily="34" charset="-128"/>
                <a:ea typeface="Arial Unicode MS" pitchFamily="34" charset="-128"/>
                <a:cs typeface="Arial Unicode MS" pitchFamily="34" charset="-128"/>
              </a:rPr>
              <a:t>Transmission prochaine au Conseil d’Etat   </a:t>
            </a:r>
            <a:endParaRPr lang="fr-FR" altLang="fr-FR" sz="1600" dirty="0">
              <a:latin typeface="Arial Unicode MS" pitchFamily="34" charset="-128"/>
              <a:ea typeface="Arial Unicode MS" pitchFamily="34" charset="-128"/>
              <a:cs typeface="Arial Unicode MS" pitchFamily="34" charset="-128"/>
            </a:endParaRPr>
          </a:p>
          <a:p>
            <a:pPr algn="just"/>
            <a:endPar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	</a:t>
            </a:r>
          </a:p>
          <a:p>
            <a:endParaRPr lang="fr-FR" altLang="fr-FR" sz="1600" dirty="0">
              <a:sym typeface="Wingdings" pitchFamily="2" charset="2"/>
            </a:endParaRPr>
          </a:p>
          <a:p>
            <a:pPr defTabSz="914400"/>
            <a:endParaRPr lang="fr-FR" altLang="fr-FR" sz="1600" dirty="0">
              <a:sym typeface="Wingdings" pitchFamily="2" charset="2"/>
            </a:endParaRPr>
          </a:p>
          <a:p>
            <a:pPr defTabSz="914400"/>
            <a:endParaRPr lang="fr-FR" altLang="fr-FR" sz="1600" dirty="0">
              <a:sym typeface="Wingdings" pitchFamily="2" charset="2"/>
            </a:endParaRPr>
          </a:p>
          <a:p>
            <a:pPr>
              <a:lnSpc>
                <a:spcPct val="80000"/>
              </a:lnSpc>
              <a:defRPr/>
            </a:pPr>
            <a:endParaRPr lang="fr-FR" altLang="fr-FR" sz="1600" dirty="0">
              <a:latin typeface="Arial Unicode MS" pitchFamily="34" charset="-128"/>
              <a:ea typeface="Arial Unicode MS" pitchFamily="34" charset="-128"/>
              <a:cs typeface="Arial Unicode MS" pitchFamily="34" charset="-128"/>
            </a:endParaRPr>
          </a:p>
          <a:p>
            <a:pPr defTabSz="914400"/>
            <a:endParaRPr lang="fr-FR" altLang="fr-FR" sz="1600" dirty="0">
              <a:latin typeface="Arial Unicode MS" pitchFamily="34" charset="-128"/>
              <a:ea typeface="Arial Unicode MS" pitchFamily="34" charset="-128"/>
              <a:cs typeface="Arial Unicode MS" pitchFamily="34" charset="-128"/>
              <a:sym typeface="Wingdings" pitchFamily="2" charset="2"/>
            </a:endParaRPr>
          </a:p>
          <a:p>
            <a:pPr defTabSz="914400"/>
            <a:endParaRPr lang="fr-FR" altLang="fr-FR" sz="1800" dirty="0">
              <a:latin typeface="Arial Unicode MS" pitchFamily="34" charset="-128"/>
              <a:ea typeface="Arial Unicode MS" pitchFamily="34" charset="-128"/>
              <a:cs typeface="Arial Unicode MS" pitchFamily="34" charset="-128"/>
              <a:sym typeface="Wingdings" pitchFamily="2" charset="2"/>
            </a:endParaRPr>
          </a:p>
        </p:txBody>
      </p:sp>
      <p:sp>
        <p:nvSpPr>
          <p:cNvPr id="4" name="Espace réservé du texte 3"/>
          <p:cNvSpPr>
            <a:spLocks noGrp="1"/>
          </p:cNvSpPr>
          <p:nvPr>
            <p:ph type="body" idx="10"/>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10</a:t>
            </a:fld>
            <a:endParaRPr lang="fr-FR" altLang="fr-FR" dirty="0"/>
          </a:p>
        </p:txBody>
      </p:sp>
    </p:spTree>
    <p:extLst>
      <p:ext uri="{BB962C8B-B14F-4D97-AF65-F5344CB8AC3E}">
        <p14:creationId xmlns:p14="http://schemas.microsoft.com/office/powerpoint/2010/main" xmlns="" val="1324568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Elections professionnelles 2018 : </a:t>
            </a:r>
            <a:r>
              <a:rPr lang="fr-FR" dirty="0" smtClean="0"/>
              <a:t>remontée des résultats </a:t>
            </a:r>
            <a:endParaRPr lang="fr-FR" dirty="0"/>
          </a:p>
        </p:txBody>
      </p:sp>
      <p:sp>
        <p:nvSpPr>
          <p:cNvPr id="3" name="Espace réservé du contenu 2"/>
          <p:cNvSpPr>
            <a:spLocks noGrp="1"/>
          </p:cNvSpPr>
          <p:nvPr>
            <p:ph idx="1"/>
          </p:nvPr>
        </p:nvSpPr>
        <p:spPr>
          <a:xfrm>
            <a:off x="457200" y="515761"/>
            <a:ext cx="8229600" cy="6134172"/>
          </a:xfrm>
        </p:spPr>
        <p:txBody>
          <a:bodyPr/>
          <a:lstStyle/>
          <a:p>
            <a:pPr defTabSz="914400"/>
            <a:r>
              <a:rPr lang="fr-FR" altLang="fr-FR" sz="2400" b="1" u="sng" dirty="0" smtClean="0">
                <a:latin typeface="Arial Unicode MS" pitchFamily="34" charset="-128"/>
                <a:ea typeface="Arial Unicode MS" pitchFamily="34" charset="-128"/>
                <a:cs typeface="Arial Unicode MS" pitchFamily="34" charset="-128"/>
                <a:sym typeface="Wingdings" pitchFamily="2" charset="2"/>
              </a:rPr>
              <a:t>IV. Remontée des résultats</a:t>
            </a:r>
            <a:endParaRPr lang="fr-FR" altLang="fr-FR" sz="2400" b="1" u="sng" dirty="0">
              <a:latin typeface="Arial Unicode MS" pitchFamily="34" charset="-128"/>
              <a:ea typeface="Arial Unicode MS" pitchFamily="34" charset="-128"/>
              <a:cs typeface="Arial Unicode MS" pitchFamily="34" charset="-128"/>
              <a:sym typeface="Wingdings" pitchFamily="2" charset="2"/>
            </a:endParaRPr>
          </a:p>
          <a:p>
            <a:pPr>
              <a:lnSpc>
                <a:spcPct val="80000"/>
              </a:lnSpc>
              <a:defRPr/>
            </a:pPr>
            <a:endParaRPr lang="fr-FR" altLang="fr-FR" sz="1800" b="1" dirty="0" smtClean="0">
              <a:latin typeface="Arial Unicode MS" pitchFamily="34" charset="-128"/>
              <a:ea typeface="Arial Unicode MS" pitchFamily="34" charset="-128"/>
              <a:cs typeface="Arial Unicode MS" pitchFamily="34" charset="-128"/>
            </a:endParaRPr>
          </a:p>
          <a:p>
            <a:pPr>
              <a:lnSpc>
                <a:spcPct val="80000"/>
              </a:lnSpc>
              <a:defRPr/>
            </a:pPr>
            <a:r>
              <a:rPr lang="fr-FR" altLang="fr-FR" b="1" dirty="0" smtClean="0">
                <a:latin typeface="Arial Unicode MS" pitchFamily="34" charset="-128"/>
                <a:ea typeface="Arial Unicode MS" pitchFamily="34" charset="-128"/>
                <a:cs typeface="Arial Unicode MS" pitchFamily="34" charset="-128"/>
              </a:rPr>
              <a:t>A - Résultats pris en compte  pour la mesure de la représentativité nationale</a:t>
            </a:r>
            <a:endParaRPr lang="fr-FR" altLang="fr-FR" b="1" dirty="0">
              <a:latin typeface="Arial Unicode MS" pitchFamily="34" charset="-128"/>
              <a:ea typeface="Arial Unicode MS" pitchFamily="34" charset="-128"/>
              <a:cs typeface="Arial Unicode MS" pitchFamily="34" charset="-128"/>
            </a:endParaRPr>
          </a:p>
          <a:p>
            <a:pPr>
              <a:lnSpc>
                <a:spcPct val="80000"/>
              </a:lnSpc>
              <a:defRPr/>
            </a:pPr>
            <a:r>
              <a:rPr lang="fr-FR" altLang="fr-FR" sz="1800" u="sng" dirty="0" smtClean="0">
                <a:latin typeface="Arial Unicode MS" pitchFamily="34" charset="-128"/>
                <a:ea typeface="Arial Unicode MS" pitchFamily="34" charset="-128"/>
                <a:cs typeface="Arial Unicode MS" pitchFamily="34" charset="-128"/>
              </a:rPr>
              <a:t>Pour la composition du CSFPE, les résultats (</a:t>
            </a:r>
            <a:r>
              <a:rPr lang="fr-FR" altLang="fr-FR" sz="1200" u="sng" dirty="0" smtClean="0">
                <a:latin typeface="Arial Unicode MS" pitchFamily="34" charset="-128"/>
                <a:ea typeface="Arial Unicode MS" pitchFamily="34" charset="-128"/>
                <a:cs typeface="Arial Unicode MS" pitchFamily="34" charset="-128"/>
              </a:rPr>
              <a:t>article 5 décret n°2012-225 du 16 février 2012</a:t>
            </a:r>
            <a:r>
              <a:rPr lang="fr-FR" altLang="fr-FR" sz="1800" u="sng" dirty="0" smtClean="0">
                <a:latin typeface="Arial Unicode MS" pitchFamily="34" charset="-128"/>
                <a:ea typeface="Arial Unicode MS" pitchFamily="34" charset="-128"/>
                <a:cs typeface="Arial Unicode MS" pitchFamily="34" charset="-128"/>
              </a:rPr>
              <a:t>) :</a:t>
            </a:r>
          </a:p>
          <a:p>
            <a:pPr marL="0" indent="0" algn="just">
              <a:lnSpc>
                <a:spcPct val="80000"/>
              </a:lnSpc>
            </a:pPr>
            <a:r>
              <a:rPr lang="fr-FR" altLang="fr-FR" sz="1400" dirty="0" smtClean="0">
                <a:latin typeface="Arial Unicode MS" pitchFamily="34" charset="-128"/>
                <a:ea typeface="ＭＳ Ｐゴシック" pitchFamily="34" charset="-128"/>
              </a:rPr>
              <a:t>1° Aux </a:t>
            </a:r>
            <a:r>
              <a:rPr lang="fr-FR" altLang="fr-FR" sz="1400" dirty="0">
                <a:latin typeface="Arial Unicode MS" pitchFamily="34" charset="-128"/>
                <a:ea typeface="ＭＳ Ｐゴシック" pitchFamily="34" charset="-128"/>
              </a:rPr>
              <a:t>comités techniques ministériels;</a:t>
            </a:r>
          </a:p>
          <a:p>
            <a:pPr marL="0" indent="0" algn="just">
              <a:lnSpc>
                <a:spcPct val="80000"/>
              </a:lnSpc>
            </a:pPr>
            <a:r>
              <a:rPr lang="fr-FR" altLang="fr-FR" sz="1400" dirty="0">
                <a:latin typeface="Arial Unicode MS" pitchFamily="34" charset="-128"/>
                <a:ea typeface="ＭＳ Ｐゴシック" pitchFamily="34" charset="-128"/>
              </a:rPr>
              <a:t>2° Aux comités techniques des établissements publics non pris en compte pour la composition des comités techniques ministériels ;</a:t>
            </a:r>
          </a:p>
          <a:p>
            <a:pPr marL="0" indent="0" algn="just">
              <a:lnSpc>
                <a:spcPct val="80000"/>
              </a:lnSpc>
            </a:pPr>
            <a:r>
              <a:rPr lang="fr-FR" altLang="fr-FR" sz="1400" dirty="0">
                <a:latin typeface="Arial Unicode MS" pitchFamily="34" charset="-128"/>
                <a:ea typeface="ＭＳ Ｐゴシック" pitchFamily="34" charset="-128"/>
              </a:rPr>
              <a:t>3° Aux comités techniques des autorités administratives indépendantes ;</a:t>
            </a:r>
          </a:p>
          <a:p>
            <a:pPr marL="0" indent="0" algn="just">
              <a:lnSpc>
                <a:spcPct val="80000"/>
              </a:lnSpc>
            </a:pPr>
            <a:r>
              <a:rPr lang="fr-FR" altLang="fr-FR" sz="1400" dirty="0">
                <a:latin typeface="Arial Unicode MS" pitchFamily="34" charset="-128"/>
                <a:ea typeface="ＭＳ Ｐゴシック" pitchFamily="34" charset="-128"/>
              </a:rPr>
              <a:t>4° Aux comités techniques du Conseil d'Etat, de la Cour des comptes, de la grande chancellerie de la Légion d‘Honneur, de l’Institut de France, de l’Académie française, de l’Académie des inscriptions et belles-lettres</a:t>
            </a:r>
            <a:r>
              <a:rPr lang="fr-FR" altLang="fr-FR" sz="1400">
                <a:latin typeface="Arial Unicode MS" pitchFamily="34" charset="-128"/>
                <a:ea typeface="ＭＳ Ｐゴシック" pitchFamily="34" charset="-128"/>
              </a:rPr>
              <a:t>, </a:t>
            </a:r>
            <a:r>
              <a:rPr lang="fr-FR" altLang="fr-FR" sz="1400" smtClean="0">
                <a:latin typeface="Arial Unicode MS" pitchFamily="34" charset="-128"/>
                <a:ea typeface="ＭＳ Ｐゴシック" pitchFamily="34" charset="-128"/>
              </a:rPr>
              <a:t>de </a:t>
            </a:r>
            <a:r>
              <a:rPr lang="fr-FR" altLang="fr-FR" sz="1400" dirty="0">
                <a:latin typeface="Arial Unicode MS" pitchFamily="34" charset="-128"/>
                <a:ea typeface="ＭＳ Ｐゴシック" pitchFamily="34" charset="-128"/>
              </a:rPr>
              <a:t>l’Académie des sciences, de l’Académie des beaux-arts, de l’Académie des sciences morales et politiques, de l’Académie nationale de médecine, de l'Office national des forêts et du Conseil économique, social et environnemental ;</a:t>
            </a:r>
          </a:p>
          <a:p>
            <a:pPr marL="0" indent="0" algn="just">
              <a:lnSpc>
                <a:spcPct val="80000"/>
              </a:lnSpc>
            </a:pPr>
            <a:r>
              <a:rPr lang="fr-FR" altLang="fr-FR" sz="1400" dirty="0">
                <a:latin typeface="Arial Unicode MS" pitchFamily="34" charset="-128"/>
                <a:ea typeface="ＭＳ Ｐゴシック" pitchFamily="34" charset="-128"/>
              </a:rPr>
              <a:t>5° Au comité technique national de La Poste, au regard des seuls suffrages des fonctionnaires et agents de droit public ;</a:t>
            </a:r>
          </a:p>
          <a:p>
            <a:pPr marL="0" indent="0" algn="just">
              <a:lnSpc>
                <a:spcPct val="80000"/>
              </a:lnSpc>
            </a:pPr>
            <a:r>
              <a:rPr lang="fr-FR" altLang="fr-FR" sz="1400" dirty="0">
                <a:latin typeface="Arial Unicode MS" pitchFamily="34" charset="-128"/>
                <a:ea typeface="ＭＳ Ｐゴシック" pitchFamily="34" charset="-128"/>
              </a:rPr>
              <a:t>6° A la commission permanente de la Caisse des dépôts et consignations chargée d'examiner les questions ou projets intéressant les fonctionnaires, les agents de droit public et les agents ayant conservé le bénéfice des droits et garanties prévus au statut de la Caisse nationale de sécurité sociale dans les mines ;</a:t>
            </a:r>
          </a:p>
          <a:p>
            <a:pPr marL="0" indent="0" algn="just">
              <a:lnSpc>
                <a:spcPct val="80000"/>
              </a:lnSpc>
            </a:pPr>
            <a:r>
              <a:rPr lang="fr-FR" altLang="fr-FR" sz="1400" dirty="0">
                <a:latin typeface="Arial Unicode MS" pitchFamily="34" charset="-128"/>
                <a:ea typeface="ＭＳ Ｐゴシック" pitchFamily="34" charset="-128"/>
              </a:rPr>
              <a:t>7° Aux commissions administratives paritaires de la Monnaie de Paris, de France Telecom/Orange et de l'IFREMER ; </a:t>
            </a:r>
          </a:p>
          <a:p>
            <a:pPr marL="0" indent="0" algn="just">
              <a:lnSpc>
                <a:spcPct val="80000"/>
              </a:lnSpc>
            </a:pPr>
            <a:r>
              <a:rPr lang="fr-FR" altLang="fr-FR" sz="1400" dirty="0">
                <a:latin typeface="Arial Unicode MS" pitchFamily="34" charset="-128"/>
                <a:ea typeface="ＭＳ Ｐゴシック" pitchFamily="34" charset="-128"/>
              </a:rPr>
              <a:t>8° Au comité consultatif ministériel des maîtres de l’enseignement privé sous contrat mentionné à l’article L914-1-2 du code de l’éducation et au comité consultatif ministériel des personnels enseignants et de documentation mentionné à l’article L813-8-1 du code rural et de la pêche maritime, au regard des seuls suffrages des fonctionnaires et agents de droit public ;</a:t>
            </a:r>
          </a:p>
          <a:p>
            <a:pPr marL="0" indent="0" algn="just">
              <a:lnSpc>
                <a:spcPct val="80000"/>
              </a:lnSpc>
            </a:pPr>
            <a:r>
              <a:rPr lang="fr-FR" altLang="fr-FR" sz="1400" dirty="0">
                <a:latin typeface="Arial Unicode MS" pitchFamily="34" charset="-128"/>
                <a:ea typeface="ＭＳ Ｐゴシック" pitchFamily="34" charset="-128"/>
              </a:rPr>
              <a:t>9° Aux commissions paritaires nationales compétentes pour les agents publics de Pôle emploi.</a:t>
            </a:r>
          </a:p>
          <a:p>
            <a:pPr>
              <a:lnSpc>
                <a:spcPct val="80000"/>
              </a:lnSpc>
              <a:defRPr/>
            </a:pPr>
            <a:endParaRPr lang="fr-FR" altLang="fr-FR" sz="1800" dirty="0">
              <a:latin typeface="Arial Unicode MS" pitchFamily="34" charset="-128"/>
              <a:ea typeface="Arial Unicode MS" pitchFamily="34" charset="-128"/>
              <a:cs typeface="Arial Unicode MS" pitchFamily="34" charset="-128"/>
            </a:endParaRPr>
          </a:p>
          <a:p>
            <a:pPr algn="just">
              <a:lnSpc>
                <a:spcPct val="80000"/>
              </a:lnSpc>
              <a:defRPr/>
            </a:pPr>
            <a:endParaRPr lang="fr-FR" altLang="fr-FR" sz="1600" dirty="0">
              <a:latin typeface="Arial Unicode MS" pitchFamily="34" charset="-128"/>
              <a:ea typeface="Arial Unicode MS" pitchFamily="34" charset="-128"/>
              <a:cs typeface="Arial Unicode MS" pitchFamily="34" charset="-128"/>
            </a:endParaRPr>
          </a:p>
          <a:p>
            <a:pPr algn="just">
              <a:lnSpc>
                <a:spcPct val="80000"/>
              </a:lnSpc>
              <a:defRPr/>
            </a:pPr>
            <a:endParaRPr lang="fr-FR" altLang="fr-FR" sz="1600" dirty="0">
              <a:latin typeface="Arial Unicode MS" pitchFamily="34" charset="-128"/>
              <a:ea typeface="Arial Unicode MS" pitchFamily="34" charset="-128"/>
              <a:cs typeface="Arial Unicode MS" pitchFamily="34" charset="-128"/>
            </a:endParaRPr>
          </a:p>
          <a:p>
            <a:pPr>
              <a:lnSpc>
                <a:spcPct val="80000"/>
              </a:lnSpc>
              <a:defRPr/>
            </a:pPr>
            <a:endParaRPr lang="fr-FR" altLang="fr-FR" sz="1800" dirty="0">
              <a:latin typeface="Arial Unicode MS" pitchFamily="34" charset="-128"/>
              <a:ea typeface="Arial Unicode MS" pitchFamily="34" charset="-128"/>
              <a:cs typeface="Arial Unicode MS" pitchFamily="34" charset="-128"/>
            </a:endParaRPr>
          </a:p>
          <a:p>
            <a:pPr>
              <a:lnSpc>
                <a:spcPct val="80000"/>
              </a:lnSpc>
              <a:defRPr/>
            </a:pPr>
            <a:endParaRPr lang="fr-FR" altLang="fr-FR" b="1" dirty="0">
              <a:latin typeface="Arial Unicode MS" pitchFamily="34" charset="-128"/>
              <a:ea typeface="Arial Unicode MS" pitchFamily="34" charset="-128"/>
              <a:cs typeface="Arial Unicode MS" pitchFamily="34" charset="-128"/>
            </a:endParaRPr>
          </a:p>
          <a:p>
            <a:pPr>
              <a:lnSpc>
                <a:spcPct val="80000"/>
              </a:lnSpc>
              <a:defRPr/>
            </a:pPr>
            <a:r>
              <a:rPr lang="fr-FR" altLang="fr-FR" sz="1800" dirty="0">
                <a:latin typeface="Arial Unicode MS" pitchFamily="34" charset="-128"/>
                <a:ea typeface="Arial Unicode MS" pitchFamily="34" charset="-128"/>
                <a:cs typeface="Arial Unicode MS" pitchFamily="34" charset="-128"/>
              </a:rPr>
              <a:t>    </a:t>
            </a:r>
          </a:p>
          <a:p>
            <a:pPr>
              <a:lnSpc>
                <a:spcPct val="80000"/>
              </a:lnSpc>
              <a:defRPr/>
            </a:pPr>
            <a:endParaRPr lang="fr-FR" altLang="fr-FR" dirty="0">
              <a:latin typeface="Arial Unicode MS" pitchFamily="34" charset="-128"/>
              <a:ea typeface="Arial Unicode MS" pitchFamily="34" charset="-128"/>
              <a:cs typeface="Arial Unicode MS" pitchFamily="34" charset="-128"/>
            </a:endParaRPr>
          </a:p>
          <a:p>
            <a:pPr>
              <a:lnSpc>
                <a:spcPct val="80000"/>
              </a:lnSpc>
              <a:defRPr/>
            </a:pPr>
            <a:endParaRPr lang="fr-FR" altLang="fr-FR" b="1" dirty="0">
              <a:latin typeface="Arial Unicode MS" pitchFamily="34" charset="-128"/>
              <a:ea typeface="Arial Unicode MS" pitchFamily="34" charset="-128"/>
              <a:cs typeface="Arial Unicode MS" pitchFamily="34" charset="-128"/>
            </a:endParaRPr>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11</a:t>
            </a:fld>
            <a:endParaRPr lang="fr-FR" altLang="fr-FR"/>
          </a:p>
        </p:txBody>
      </p:sp>
    </p:spTree>
    <p:extLst>
      <p:ext uri="{BB962C8B-B14F-4D97-AF65-F5344CB8AC3E}">
        <p14:creationId xmlns:p14="http://schemas.microsoft.com/office/powerpoint/2010/main" xmlns="" val="1808341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Elections professionnelles 2018 : </a:t>
            </a:r>
            <a:r>
              <a:rPr lang="fr-FR" dirty="0" smtClean="0"/>
              <a:t>remontée des résultats</a:t>
            </a:r>
            <a:endParaRPr lang="fr-FR" dirty="0"/>
          </a:p>
        </p:txBody>
      </p:sp>
      <p:sp>
        <p:nvSpPr>
          <p:cNvPr id="3" name="Espace réservé du contenu 2"/>
          <p:cNvSpPr>
            <a:spLocks noGrp="1"/>
          </p:cNvSpPr>
          <p:nvPr>
            <p:ph idx="1"/>
          </p:nvPr>
        </p:nvSpPr>
        <p:spPr>
          <a:xfrm>
            <a:off x="457200" y="736847"/>
            <a:ext cx="8229599" cy="5713768"/>
          </a:xfrm>
        </p:spPr>
        <p:txBody>
          <a:bodyPr/>
          <a:lstStyle/>
          <a:p>
            <a:pPr marL="0" indent="0">
              <a:lnSpc>
                <a:spcPct val="80000"/>
              </a:lnSpc>
              <a:defRPr/>
            </a:pPr>
            <a:r>
              <a:rPr lang="fr-FR" altLang="fr-FR" sz="1800" u="sng" dirty="0" smtClean="0">
                <a:latin typeface="Arial Unicode MS" pitchFamily="34" charset="-128"/>
                <a:ea typeface="Arial Unicode MS" pitchFamily="34" charset="-128"/>
                <a:cs typeface="Arial Unicode MS" pitchFamily="34" charset="-128"/>
              </a:rPr>
              <a:t>Pour la composition du CSFPT, les résultats (</a:t>
            </a:r>
            <a:r>
              <a:rPr lang="fr-FR" altLang="fr-FR" sz="1400" u="sng" dirty="0" smtClean="0">
                <a:latin typeface="Arial Unicode MS" pitchFamily="34" charset="-128"/>
                <a:ea typeface="Arial Unicode MS" pitchFamily="34" charset="-128"/>
                <a:cs typeface="Arial Unicode MS" pitchFamily="34" charset="-128"/>
              </a:rPr>
              <a:t>article 4 décret n°84-346 du 10 mai 1984</a:t>
            </a:r>
            <a:r>
              <a:rPr lang="fr-FR" altLang="fr-FR" sz="1800" u="sng" dirty="0" smtClean="0">
                <a:latin typeface="Arial Unicode MS" pitchFamily="34" charset="-128"/>
                <a:ea typeface="Arial Unicode MS" pitchFamily="34" charset="-128"/>
                <a:cs typeface="Arial Unicode MS" pitchFamily="34" charset="-128"/>
              </a:rPr>
              <a:t>):</a:t>
            </a:r>
            <a:endParaRPr lang="fr-FR" altLang="fr-FR" sz="1800" u="sng" dirty="0">
              <a:latin typeface="Arial Unicode MS" pitchFamily="34" charset="-128"/>
              <a:ea typeface="Arial Unicode MS" pitchFamily="34" charset="-128"/>
              <a:cs typeface="Arial Unicode MS" pitchFamily="34" charset="-128"/>
            </a:endParaRPr>
          </a:p>
          <a:p>
            <a:pPr algn="just">
              <a:lnSpc>
                <a:spcPct val="80000"/>
              </a:lnSpc>
            </a:pPr>
            <a:r>
              <a:rPr lang="fr-FR" altLang="fr-FR" sz="1800" dirty="0" smtClean="0">
                <a:latin typeface="Arial Unicode MS" pitchFamily="34" charset="-128"/>
                <a:ea typeface="Arial Unicode MS" pitchFamily="34" charset="-128"/>
                <a:cs typeface="Arial Unicode MS" pitchFamily="34" charset="-128"/>
              </a:rPr>
              <a:t>1° Aux comités techniques des collectivités territoriales et de leurs</a:t>
            </a:r>
          </a:p>
          <a:p>
            <a:pPr algn="just">
              <a:lnSpc>
                <a:spcPct val="80000"/>
              </a:lnSpc>
            </a:pPr>
            <a:r>
              <a:rPr lang="fr-FR" altLang="fr-FR" sz="1800" dirty="0" smtClean="0">
                <a:latin typeface="Arial Unicode MS" pitchFamily="34" charset="-128"/>
                <a:ea typeface="Arial Unicode MS" pitchFamily="34" charset="-128"/>
                <a:cs typeface="Arial Unicode MS" pitchFamily="34" charset="-128"/>
              </a:rPr>
              <a:t>établissements publics </a:t>
            </a:r>
            <a:endParaRPr lang="fr-FR" altLang="fr-FR" sz="1800" dirty="0">
              <a:latin typeface="Arial Unicode MS" pitchFamily="34" charset="-128"/>
              <a:ea typeface="Arial Unicode MS" pitchFamily="34" charset="-128"/>
              <a:cs typeface="Arial Unicode MS" pitchFamily="34" charset="-128"/>
            </a:endParaRPr>
          </a:p>
          <a:p>
            <a:pPr algn="just">
              <a:lnSpc>
                <a:spcPct val="80000"/>
              </a:lnSpc>
            </a:pPr>
            <a:r>
              <a:rPr lang="fr-FR" altLang="fr-FR" sz="1800" dirty="0" smtClean="0">
                <a:latin typeface="Arial Unicode MS" pitchFamily="34" charset="-128"/>
                <a:ea typeface="Arial Unicode MS" pitchFamily="34" charset="-128"/>
                <a:cs typeface="Arial Unicode MS" pitchFamily="34" charset="-128"/>
              </a:rPr>
              <a:t>2° Aux comités d’entreprise </a:t>
            </a:r>
            <a:r>
              <a:rPr lang="fr-FR" altLang="fr-FR" sz="1800" dirty="0">
                <a:latin typeface="Arial Unicode MS" pitchFamily="34" charset="-128"/>
                <a:ea typeface="Arial Unicode MS" pitchFamily="34" charset="-128"/>
                <a:cs typeface="Arial Unicode MS" pitchFamily="34" charset="-128"/>
              </a:rPr>
              <a:t>des </a:t>
            </a:r>
            <a:r>
              <a:rPr lang="fr-FR" altLang="fr-FR" sz="1800" dirty="0" smtClean="0">
                <a:latin typeface="Arial Unicode MS" pitchFamily="34" charset="-128"/>
                <a:ea typeface="Arial Unicode MS" pitchFamily="34" charset="-128"/>
                <a:cs typeface="Arial Unicode MS" pitchFamily="34" charset="-128"/>
              </a:rPr>
              <a:t>offices publics de l’habitat (</a:t>
            </a:r>
            <a:r>
              <a:rPr lang="fr-FR" altLang="fr-FR" sz="1800" dirty="0">
                <a:latin typeface="Arial Unicode MS" pitchFamily="34" charset="-128"/>
                <a:ea typeface="Arial Unicode MS" pitchFamily="34" charset="-128"/>
                <a:cs typeface="Arial Unicode MS" pitchFamily="34" charset="-128"/>
              </a:rPr>
              <a:t>agents publics</a:t>
            </a:r>
            <a:r>
              <a:rPr lang="fr-FR" altLang="fr-FR" sz="1800" dirty="0" smtClean="0">
                <a:latin typeface="Arial Unicode MS" pitchFamily="34" charset="-128"/>
                <a:ea typeface="Arial Unicode MS" pitchFamily="34" charset="-128"/>
                <a:cs typeface="Arial Unicode MS" pitchFamily="34" charset="-128"/>
              </a:rPr>
              <a:t>)</a:t>
            </a:r>
          </a:p>
          <a:p>
            <a:pPr algn="just">
              <a:lnSpc>
                <a:spcPct val="80000"/>
              </a:lnSpc>
            </a:pPr>
            <a:endParaRPr lang="fr-FR" altLang="fr-FR" sz="1600" b="1" dirty="0">
              <a:latin typeface="Arial Unicode MS" pitchFamily="34" charset="-128"/>
              <a:ea typeface="Arial Unicode MS" pitchFamily="34" charset="-128"/>
              <a:cs typeface="Arial Unicode MS" pitchFamily="34" charset="-128"/>
            </a:endParaRPr>
          </a:p>
          <a:p>
            <a:pPr algn="just">
              <a:lnSpc>
                <a:spcPct val="80000"/>
              </a:lnSpc>
            </a:pPr>
            <a:endParaRPr lang="fr-FR" altLang="fr-FR" sz="1600" b="1" dirty="0">
              <a:latin typeface="Arial Unicode MS" pitchFamily="34" charset="-128"/>
              <a:ea typeface="Arial Unicode MS" pitchFamily="34" charset="-128"/>
              <a:cs typeface="Arial Unicode MS" pitchFamily="34" charset="-128"/>
            </a:endParaRPr>
          </a:p>
          <a:p>
            <a:pPr algn="just">
              <a:lnSpc>
                <a:spcPct val="80000"/>
              </a:lnSpc>
            </a:pPr>
            <a:r>
              <a:rPr lang="fr-FR" altLang="fr-FR" sz="1800" u="sng" dirty="0" smtClean="0">
                <a:latin typeface="Arial Unicode MS" pitchFamily="34" charset="-128"/>
                <a:ea typeface="Arial Unicode MS" pitchFamily="34" charset="-128"/>
                <a:cs typeface="Arial Unicode MS" pitchFamily="34" charset="-128"/>
              </a:rPr>
              <a:t>Pour la composition </a:t>
            </a:r>
            <a:r>
              <a:rPr lang="fr-FR" altLang="fr-FR" sz="1800" u="sng" dirty="0">
                <a:latin typeface="Arial Unicode MS" pitchFamily="34" charset="-128"/>
                <a:ea typeface="Arial Unicode MS" pitchFamily="34" charset="-128"/>
                <a:cs typeface="Arial Unicode MS" pitchFamily="34" charset="-128"/>
              </a:rPr>
              <a:t>du CSFPH </a:t>
            </a:r>
            <a:r>
              <a:rPr lang="fr-FR" altLang="fr-FR" sz="1800" u="sng" dirty="0" smtClean="0">
                <a:latin typeface="Arial Unicode MS" pitchFamily="34" charset="-128"/>
                <a:ea typeface="Arial Unicode MS" pitchFamily="34" charset="-128"/>
                <a:cs typeface="Arial Unicode MS" pitchFamily="34" charset="-128"/>
              </a:rPr>
              <a:t>, les résultats (</a:t>
            </a:r>
            <a:r>
              <a:rPr lang="fr-FR" altLang="fr-FR" sz="1400" u="sng" dirty="0" smtClean="0">
                <a:latin typeface="Arial Unicode MS" pitchFamily="34" charset="-128"/>
                <a:ea typeface="Arial Unicode MS" pitchFamily="34" charset="-128"/>
                <a:cs typeface="Arial Unicode MS" pitchFamily="34" charset="-128"/>
              </a:rPr>
              <a:t>article 2 du décret n°2012-739 du 9 mai 2012): </a:t>
            </a:r>
            <a:r>
              <a:rPr lang="fr-FR" altLang="fr-FR" sz="1400" dirty="0">
                <a:latin typeface="Arial Unicode MS" pitchFamily="34" charset="-128"/>
                <a:ea typeface="Arial Unicode MS" pitchFamily="34" charset="-128"/>
                <a:cs typeface="Arial Unicode MS" pitchFamily="34" charset="-128"/>
              </a:rPr>
              <a:t>	</a:t>
            </a:r>
            <a:endParaRPr lang="fr-FR" altLang="fr-FR" sz="1600" dirty="0">
              <a:latin typeface="Arial Unicode MS" pitchFamily="34" charset="-128"/>
              <a:ea typeface="Arial Unicode MS" pitchFamily="34" charset="-128"/>
              <a:cs typeface="Arial Unicode MS" pitchFamily="34" charset="-128"/>
            </a:endParaRPr>
          </a:p>
          <a:p>
            <a:pPr algn="just">
              <a:lnSpc>
                <a:spcPct val="80000"/>
              </a:lnSpc>
            </a:pPr>
            <a:r>
              <a:rPr lang="fr-FR" altLang="fr-FR" sz="1800" dirty="0" smtClean="0">
                <a:latin typeface="Arial Unicode MS" pitchFamily="34" charset="-128"/>
                <a:ea typeface="Arial Unicode MS" pitchFamily="34" charset="-128"/>
                <a:cs typeface="Arial Unicode MS" pitchFamily="34" charset="-128"/>
              </a:rPr>
              <a:t>1° Aux comités techniques d’établissements des </a:t>
            </a:r>
            <a:r>
              <a:rPr lang="fr-FR" altLang="fr-FR" sz="1800" dirty="0">
                <a:latin typeface="Arial Unicode MS" pitchFamily="34" charset="-128"/>
                <a:ea typeface="Arial Unicode MS" pitchFamily="34" charset="-128"/>
                <a:cs typeface="Arial Unicode MS" pitchFamily="34" charset="-128"/>
              </a:rPr>
              <a:t>établissements publics de </a:t>
            </a:r>
            <a:endParaRPr lang="fr-FR" altLang="fr-FR" sz="1800" dirty="0" smtClean="0">
              <a:latin typeface="Arial Unicode MS" pitchFamily="34" charset="-128"/>
              <a:ea typeface="Arial Unicode MS" pitchFamily="34" charset="-128"/>
              <a:cs typeface="Arial Unicode MS" pitchFamily="34" charset="-128"/>
            </a:endParaRPr>
          </a:p>
          <a:p>
            <a:pPr algn="just">
              <a:lnSpc>
                <a:spcPct val="80000"/>
              </a:lnSpc>
            </a:pPr>
            <a:r>
              <a:rPr lang="fr-FR" altLang="fr-FR" sz="1800" dirty="0" smtClean="0">
                <a:latin typeface="Arial Unicode MS" pitchFamily="34" charset="-128"/>
                <a:ea typeface="Arial Unicode MS" pitchFamily="34" charset="-128"/>
                <a:cs typeface="Arial Unicode MS" pitchFamily="34" charset="-128"/>
              </a:rPr>
              <a:t>santé </a:t>
            </a:r>
          </a:p>
          <a:p>
            <a:pPr algn="just">
              <a:lnSpc>
                <a:spcPct val="80000"/>
              </a:lnSpc>
            </a:pPr>
            <a:r>
              <a:rPr lang="fr-FR" altLang="fr-FR" sz="1800" dirty="0" smtClean="0">
                <a:latin typeface="Arial Unicode MS" pitchFamily="34" charset="-128"/>
                <a:ea typeface="Arial Unicode MS" pitchFamily="34" charset="-128"/>
                <a:cs typeface="Arial Unicode MS" pitchFamily="34" charset="-128"/>
              </a:rPr>
              <a:t>2° Aux comités techniques des groupements de coopération sanitaire de </a:t>
            </a:r>
          </a:p>
          <a:p>
            <a:pPr algn="just">
              <a:lnSpc>
                <a:spcPct val="80000"/>
              </a:lnSpc>
            </a:pPr>
            <a:r>
              <a:rPr lang="fr-FR" altLang="fr-FR" sz="1800" dirty="0" smtClean="0">
                <a:latin typeface="Arial Unicode MS" pitchFamily="34" charset="-128"/>
                <a:ea typeface="Arial Unicode MS" pitchFamily="34" charset="-128"/>
                <a:cs typeface="Arial Unicode MS" pitchFamily="34" charset="-128"/>
              </a:rPr>
              <a:t>moyens de droit public</a:t>
            </a:r>
          </a:p>
          <a:p>
            <a:pPr algn="just">
              <a:lnSpc>
                <a:spcPct val="80000"/>
              </a:lnSpc>
            </a:pPr>
            <a:r>
              <a:rPr lang="fr-FR" altLang="fr-FR" sz="1800" dirty="0" smtClean="0">
                <a:latin typeface="Arial Unicode MS" pitchFamily="34" charset="-128"/>
                <a:ea typeface="Arial Unicode MS" pitchFamily="34" charset="-128"/>
                <a:cs typeface="Arial Unicode MS" pitchFamily="34" charset="-128"/>
              </a:rPr>
              <a:t>3° Aux comités techniques des </a:t>
            </a:r>
            <a:r>
              <a:rPr lang="fr-FR" altLang="fr-FR" sz="1800" dirty="0">
                <a:latin typeface="Arial Unicode MS" pitchFamily="34" charset="-128"/>
                <a:ea typeface="Arial Unicode MS" pitchFamily="34" charset="-128"/>
                <a:cs typeface="Arial Unicode MS" pitchFamily="34" charset="-128"/>
              </a:rPr>
              <a:t>établissements sociaux et </a:t>
            </a:r>
            <a:r>
              <a:rPr lang="fr-FR" altLang="fr-FR" sz="1800" dirty="0" smtClean="0">
                <a:latin typeface="Arial Unicode MS" pitchFamily="34" charset="-128"/>
                <a:ea typeface="Arial Unicode MS" pitchFamily="34" charset="-128"/>
                <a:cs typeface="Arial Unicode MS" pitchFamily="34" charset="-128"/>
              </a:rPr>
              <a:t>médicaux-sociaux</a:t>
            </a:r>
          </a:p>
          <a:p>
            <a:pPr algn="just">
              <a:lnSpc>
                <a:spcPct val="80000"/>
              </a:lnSpc>
            </a:pPr>
            <a:r>
              <a:rPr lang="fr-FR" altLang="fr-FR" sz="1800" dirty="0" smtClean="0">
                <a:latin typeface="Arial Unicode MS" pitchFamily="34" charset="-128"/>
                <a:ea typeface="Arial Unicode MS" pitchFamily="34" charset="-128"/>
                <a:cs typeface="Arial Unicode MS" pitchFamily="34" charset="-128"/>
              </a:rPr>
              <a:t>4° Au comité consultatif national </a:t>
            </a:r>
          </a:p>
          <a:p>
            <a:pPr algn="just">
              <a:lnSpc>
                <a:spcPct val="80000"/>
              </a:lnSpc>
            </a:pPr>
            <a:endParaRPr lang="fr-FR" altLang="fr-FR" sz="1600" dirty="0">
              <a:latin typeface="Arial Unicode MS" pitchFamily="34" charset="-128"/>
              <a:ea typeface="Arial Unicode MS" pitchFamily="34" charset="-128"/>
              <a:cs typeface="Arial Unicode MS" pitchFamily="34" charset="-128"/>
            </a:endParaRPr>
          </a:p>
          <a:p>
            <a:pPr algn="just">
              <a:lnSpc>
                <a:spcPct val="80000"/>
              </a:lnSpc>
            </a:pPr>
            <a:endParaRPr lang="fr-FR" altLang="fr-FR" sz="1600" dirty="0" smtClean="0">
              <a:latin typeface="Arial Unicode MS" pitchFamily="34" charset="-128"/>
              <a:ea typeface="Arial Unicode MS" pitchFamily="34" charset="-128"/>
              <a:cs typeface="Arial Unicode MS" pitchFamily="34" charset="-128"/>
            </a:endParaRPr>
          </a:p>
          <a:p>
            <a:pPr algn="just">
              <a:lnSpc>
                <a:spcPct val="80000"/>
              </a:lnSpc>
            </a:pPr>
            <a:r>
              <a:rPr lang="fr-FR" altLang="fr-FR" sz="1800" u="sng" dirty="0" smtClean="0">
                <a:latin typeface="Arial Unicode MS" pitchFamily="34" charset="-128"/>
                <a:ea typeface="Arial Unicode MS" pitchFamily="34" charset="-128"/>
                <a:cs typeface="Arial Unicode MS" pitchFamily="34" charset="-128"/>
              </a:rPr>
              <a:t>Rappel sur la composition du CCFP</a:t>
            </a:r>
            <a:r>
              <a:rPr lang="fr-FR" altLang="fr-FR" sz="1600" u="sng" dirty="0" smtClean="0">
                <a:latin typeface="Arial Unicode MS" pitchFamily="34" charset="-128"/>
                <a:ea typeface="Arial Unicode MS" pitchFamily="34" charset="-128"/>
                <a:cs typeface="Arial Unicode MS" pitchFamily="34" charset="-128"/>
              </a:rPr>
              <a:t> (</a:t>
            </a:r>
            <a:r>
              <a:rPr lang="fr-FR" altLang="fr-FR" sz="1200" u="sng" dirty="0" smtClean="0">
                <a:latin typeface="Arial Unicode MS" pitchFamily="34" charset="-128"/>
                <a:ea typeface="Arial Unicode MS" pitchFamily="34" charset="-128"/>
                <a:cs typeface="Arial Unicode MS" pitchFamily="34" charset="-128"/>
              </a:rPr>
              <a:t>article 4 décret n°2012-148 du 30 janvier 2012</a:t>
            </a:r>
            <a:r>
              <a:rPr lang="fr-FR" altLang="fr-FR" sz="1600" u="sng" dirty="0" smtClean="0">
                <a:latin typeface="Arial Unicode MS" pitchFamily="34" charset="-128"/>
                <a:ea typeface="Arial Unicode MS" pitchFamily="34" charset="-128"/>
                <a:cs typeface="Arial Unicode MS" pitchFamily="34" charset="-128"/>
              </a:rPr>
              <a:t>):</a:t>
            </a:r>
            <a:endParaRPr lang="fr-FR" altLang="fr-FR" sz="1600" dirty="0" smtClean="0">
              <a:latin typeface="Arial Unicode MS" pitchFamily="34" charset="-128"/>
              <a:ea typeface="Arial Unicode MS" pitchFamily="34" charset="-128"/>
              <a:cs typeface="Arial Unicode MS" pitchFamily="34" charset="-128"/>
            </a:endParaRPr>
          </a:p>
          <a:p>
            <a:pPr algn="just">
              <a:lnSpc>
                <a:spcPct val="80000"/>
              </a:lnSpc>
            </a:pPr>
            <a:r>
              <a:rPr lang="fr-FR" altLang="fr-FR" sz="1800" dirty="0" smtClean="0">
                <a:latin typeface="Arial Unicode MS" pitchFamily="34" charset="-128"/>
                <a:ea typeface="Arial Unicode MS" pitchFamily="34" charset="-128"/>
                <a:cs typeface="Arial Unicode MS" pitchFamily="34" charset="-128"/>
              </a:rPr>
              <a:t>Agrégation des résultats pris en compte pour la composition de chacun des </a:t>
            </a:r>
          </a:p>
          <a:p>
            <a:pPr algn="just">
              <a:lnSpc>
                <a:spcPct val="80000"/>
              </a:lnSpc>
            </a:pPr>
            <a:r>
              <a:rPr lang="fr-FR" altLang="fr-FR" sz="1800" dirty="0" smtClean="0">
                <a:latin typeface="Arial Unicode MS" pitchFamily="34" charset="-128"/>
                <a:ea typeface="Arial Unicode MS" pitchFamily="34" charset="-128"/>
                <a:cs typeface="Arial Unicode MS" pitchFamily="34" charset="-128"/>
              </a:rPr>
              <a:t>conseils supérieurs</a:t>
            </a:r>
            <a:endParaRPr lang="fr-FR" altLang="fr-FR" sz="1800" dirty="0">
              <a:latin typeface="Arial Unicode MS" pitchFamily="34" charset="-128"/>
              <a:ea typeface="Arial Unicode MS" pitchFamily="34" charset="-128"/>
              <a:cs typeface="Arial Unicode MS" pitchFamily="34" charset="-128"/>
            </a:endParaRPr>
          </a:p>
          <a:p>
            <a:pPr marL="0" indent="0">
              <a:lnSpc>
                <a:spcPct val="80000"/>
              </a:lnSpc>
            </a:pPr>
            <a:endParaRPr lang="fr-FR" altLang="fr-FR" sz="1600" i="1" dirty="0">
              <a:latin typeface="Arial Unicode MS" pitchFamily="34" charset="-128"/>
              <a:ea typeface="ＭＳ Ｐゴシック" pitchFamily="34" charset="-128"/>
            </a:endParaRPr>
          </a:p>
          <a:p>
            <a:pPr marL="0" indent="0">
              <a:lnSpc>
                <a:spcPct val="80000"/>
              </a:lnSpc>
            </a:pPr>
            <a:endParaRPr lang="fr-FR" altLang="fr-FR" sz="1600" u="sng" dirty="0">
              <a:latin typeface="Arial Unicode MS" pitchFamily="34" charset="-128"/>
              <a:ea typeface="ＭＳ Ｐゴシック" pitchFamily="34" charset="-128"/>
            </a:endParaRPr>
          </a:p>
          <a:p>
            <a:pPr>
              <a:lnSpc>
                <a:spcPct val="80000"/>
              </a:lnSpc>
              <a:defRPr/>
            </a:pPr>
            <a:endParaRPr lang="fr-FR" altLang="fr-FR" sz="1600" dirty="0">
              <a:latin typeface="Arial Unicode MS" pitchFamily="34" charset="-128"/>
              <a:ea typeface="Arial Unicode MS" pitchFamily="34" charset="-128"/>
              <a:cs typeface="Arial Unicode MS" pitchFamily="34" charset="-128"/>
            </a:endParaRPr>
          </a:p>
          <a:p>
            <a:pPr>
              <a:lnSpc>
                <a:spcPct val="80000"/>
              </a:lnSpc>
              <a:defRPr/>
            </a:pPr>
            <a:endParaRPr lang="fr-FR" altLang="fr-FR" sz="1600" dirty="0">
              <a:latin typeface="Arial Unicode MS" pitchFamily="34" charset="-128"/>
              <a:ea typeface="Arial Unicode MS" pitchFamily="34" charset="-128"/>
              <a:cs typeface="Arial Unicode MS" pitchFamily="34" charset="-128"/>
            </a:endParaRPr>
          </a:p>
          <a:p>
            <a:pPr>
              <a:lnSpc>
                <a:spcPct val="80000"/>
              </a:lnSpc>
              <a:defRPr/>
            </a:pPr>
            <a:endParaRPr lang="fr-FR" altLang="fr-FR" sz="1600" dirty="0">
              <a:latin typeface="Arial Unicode MS" pitchFamily="34" charset="-128"/>
              <a:ea typeface="Arial Unicode MS" pitchFamily="34" charset="-128"/>
              <a:cs typeface="Arial Unicode MS" pitchFamily="34" charset="-128"/>
            </a:endParaRPr>
          </a:p>
          <a:p>
            <a:pPr>
              <a:lnSpc>
                <a:spcPct val="80000"/>
              </a:lnSpc>
              <a:defRPr/>
            </a:pPr>
            <a:endParaRPr lang="fr-FR" altLang="fr-FR" sz="1600" dirty="0">
              <a:latin typeface="Arial Unicode MS" pitchFamily="34" charset="-128"/>
              <a:ea typeface="Arial Unicode MS" pitchFamily="34" charset="-128"/>
              <a:cs typeface="Arial Unicode MS" pitchFamily="34" charset="-128"/>
            </a:endParaRPr>
          </a:p>
          <a:p>
            <a:pPr>
              <a:lnSpc>
                <a:spcPct val="80000"/>
              </a:lnSpc>
              <a:defRPr/>
            </a:pPr>
            <a:endParaRPr lang="fr-FR" altLang="fr-FR" sz="1600" dirty="0">
              <a:latin typeface="Arial Unicode MS" pitchFamily="34" charset="-128"/>
              <a:ea typeface="Arial Unicode MS" pitchFamily="34" charset="-128"/>
              <a:cs typeface="Arial Unicode MS"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12</a:t>
            </a:fld>
            <a:endParaRPr lang="fr-FR" altLang="fr-FR"/>
          </a:p>
        </p:txBody>
      </p:sp>
    </p:spTree>
    <p:extLst>
      <p:ext uri="{BB962C8B-B14F-4D97-AF65-F5344CB8AC3E}">
        <p14:creationId xmlns:p14="http://schemas.microsoft.com/office/powerpoint/2010/main" xmlns="" val="2388854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 : remontée des résultats </a:t>
            </a:r>
            <a:endParaRPr lang="fr-FR" dirty="0"/>
          </a:p>
        </p:txBody>
      </p:sp>
      <p:sp>
        <p:nvSpPr>
          <p:cNvPr id="3" name="Espace réservé du contenu 2"/>
          <p:cNvSpPr>
            <a:spLocks noGrp="1"/>
          </p:cNvSpPr>
          <p:nvPr>
            <p:ph idx="1"/>
          </p:nvPr>
        </p:nvSpPr>
        <p:spPr>
          <a:xfrm>
            <a:off x="457201" y="690880"/>
            <a:ext cx="8229600" cy="5577840"/>
          </a:xfrm>
        </p:spPr>
        <p:txBody>
          <a:bodyPr/>
          <a:lstStyle/>
          <a:p>
            <a:pPr marL="0" indent="0" algn="just">
              <a:lnSpc>
                <a:spcPct val="80000"/>
              </a:lnSpc>
              <a:defRPr/>
            </a:pPr>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B - Remontée d’autres résultats  </a:t>
            </a:r>
          </a:p>
          <a:p>
            <a:pPr marL="0" indent="0" algn="just">
              <a:lnSpc>
                <a:spcPct val="80000"/>
              </a:lnSpc>
              <a:defRPr/>
            </a:pP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Les  résultats des CT de proximité FPE ;</a:t>
            </a:r>
          </a:p>
          <a:p>
            <a:pPr marL="0" indent="0" algn="just">
              <a:lnSpc>
                <a:spcPct val="80000"/>
              </a:lnSpc>
              <a:defRPr/>
            </a:pP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Les résultats des CAP nationales FPE ;</a:t>
            </a:r>
          </a:p>
          <a:p>
            <a:pPr marL="0" indent="0" algn="just">
              <a:lnSpc>
                <a:spcPct val="80000"/>
              </a:lnSpc>
              <a:defRPr/>
            </a:pP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Les résultats des CCP FPE.</a:t>
            </a:r>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80000"/>
              </a:lnSpc>
              <a:defRPr/>
            </a:pPr>
            <a:endParaRPr lang="fr-FR" sz="18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80000"/>
              </a:lnSpc>
              <a:defRPr/>
            </a:pPr>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C – Processus de remontée des résultats</a:t>
            </a:r>
          </a:p>
          <a:p>
            <a:pPr marL="0" indent="0" algn="just">
              <a:lnSpc>
                <a:spcPct val="80000"/>
              </a:lnSpc>
              <a:defRPr/>
            </a:pPr>
            <a:r>
              <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fr-FR" altLang="fr-FR" sz="1800" b="1" u="sng" dirty="0" smtClean="0">
                <a:latin typeface="Arial Unicode MS" panose="020B0604020202020204" pitchFamily="34" charset="-128"/>
                <a:ea typeface="Arial Unicode MS" panose="020B0604020202020204" pitchFamily="34" charset="-128"/>
                <a:cs typeface="Arial Unicode MS" panose="020B0604020202020204" pitchFamily="34" charset="-128"/>
              </a:rPr>
              <a:t>Pour la FPE</a:t>
            </a:r>
          </a:p>
          <a:p>
            <a:pPr marL="0" indent="0" algn="just">
              <a:lnSpc>
                <a:spcPct val="80000"/>
              </a:lnSpc>
              <a:defRPr/>
            </a:pPr>
            <a:r>
              <a:rPr lang="fr-FR" altLang="fr-FR" sz="1600" dirty="0" smtClean="0">
                <a:latin typeface="Arial Unicode MS" pitchFamily="34" charset="-128"/>
                <a:ea typeface="Arial Unicode MS" pitchFamily="34" charset="-128"/>
                <a:cs typeface="Arial Unicode MS" pitchFamily="34" charset="-128"/>
              </a:rPr>
              <a:t>➣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La DGAFP établit en amont la liste des scrutins pris en compte pour la composition du CSFPE. </a:t>
            </a:r>
          </a:p>
          <a:p>
            <a:pPr marL="0" indent="0" algn="just">
              <a:lnSpc>
                <a:spcPct val="80000"/>
              </a:lnSpc>
              <a:defRPr/>
            </a:pP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Ce travail est réalisé avec les administrations (mai-juin) en ce qui concerne la liste des établissements inclus dans le CTM et des établissements non inclus pour lesquels les résultats à l’élection du CT de proximité seront pris en compte ainsi que la liste des AAI. </a:t>
            </a:r>
          </a:p>
          <a:p>
            <a:pPr marL="0" indent="0" algn="just">
              <a:lnSpc>
                <a:spcPct val="80000"/>
              </a:lnSpc>
              <a:defRPr/>
            </a:pP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La DGAFP établit en amont, avec les administrations, la liste des CT de proximité.</a:t>
            </a:r>
          </a:p>
          <a:p>
            <a:pPr marL="0" indent="0" algn="just">
              <a:lnSpc>
                <a:spcPct val="80000"/>
              </a:lnSpc>
              <a:defRPr/>
            </a:pP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La DGAFP établit en amont, avec les administrations, la liste des CCP. </a:t>
            </a:r>
          </a:p>
          <a:p>
            <a:pPr marL="0" indent="0" algn="just">
              <a:lnSpc>
                <a:spcPct val="80000"/>
              </a:lnSpc>
              <a:defRPr/>
            </a:pP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Les coordonnées des correspondants chargés de la remontée des résultats sont transmises à la DGAFP avant le 15 mai prochain : patrick.brat@finances.gouv.fr.</a:t>
            </a:r>
          </a:p>
          <a:p>
            <a:pPr marL="0" indent="0" algn="just">
              <a:lnSpc>
                <a:spcPct val="80000"/>
              </a:lnSpc>
              <a:defRPr/>
            </a:pPr>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80000"/>
              </a:lnSpc>
              <a:defRPr/>
            </a:pPr>
            <a:r>
              <a:rPr lang="fr-FR" altLang="fr-FR" sz="1800" dirty="0">
                <a:latin typeface="Arial Unicode MS" pitchFamily="34" charset="-128"/>
                <a:ea typeface="Arial Unicode MS" pitchFamily="34" charset="-128"/>
                <a:cs typeface="Arial Unicode MS" pitchFamily="34" charset="-128"/>
              </a:rPr>
              <a:t>➣ </a:t>
            </a:r>
            <a:r>
              <a:rPr lang="fr-FR" altLang="fr-FR" sz="1600" dirty="0" smtClean="0">
                <a:latin typeface="Arial Unicode MS" pitchFamily="34" charset="-128"/>
                <a:ea typeface="Arial Unicode MS" pitchFamily="34" charset="-128"/>
                <a:cs typeface="Arial Unicode MS" pitchFamily="34" charset="-128"/>
              </a:rPr>
              <a:t>A la fermeture des bureaux de vote le 6 décembre et après dépouillement, à partir du PV </a:t>
            </a:r>
            <a:r>
              <a:rPr lang="fr-FR" altLang="fr-FR" sz="1600" dirty="0" err="1" smtClean="0">
                <a:latin typeface="Arial Unicode MS" pitchFamily="34" charset="-128"/>
                <a:ea typeface="Arial Unicode MS" pitchFamily="34" charset="-128"/>
                <a:cs typeface="Arial Unicode MS" pitchFamily="34" charset="-128"/>
              </a:rPr>
              <a:t>établitpar</a:t>
            </a:r>
            <a:r>
              <a:rPr lang="fr-FR" altLang="fr-FR" sz="1600" dirty="0" smtClean="0">
                <a:latin typeface="Arial Unicode MS" pitchFamily="34" charset="-128"/>
                <a:ea typeface="Arial Unicode MS" pitchFamily="34" charset="-128"/>
                <a:cs typeface="Arial Unicode MS" pitchFamily="34" charset="-128"/>
              </a:rPr>
              <a:t> le bureau de vote, l</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es résultats de chacun des scrutins visés au A sont saisis au moyen d’un questionnaire dans l’application CALAME (gérée par la DGAFP- DESSI) par chaque administration concernée recourant au vote papier.</a:t>
            </a:r>
          </a:p>
          <a:p>
            <a:pPr marL="0" indent="0" algn="just">
              <a:lnSpc>
                <a:spcPct val="80000"/>
              </a:lnSpc>
              <a:defRPr/>
            </a:pP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Pour les administrations recourant au vote électronique par internet, récupération et traitement des données par la DGAFP (DESSI).</a:t>
            </a:r>
          </a:p>
          <a:p>
            <a:pPr marL="0" indent="0" algn="just">
              <a:lnSpc>
                <a:spcPct val="80000"/>
              </a:lnSpc>
              <a:defRPr/>
            </a:pPr>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13</a:t>
            </a:fld>
            <a:endParaRPr lang="fr-FR" altLang="fr-FR"/>
          </a:p>
        </p:txBody>
      </p:sp>
    </p:spTree>
    <p:extLst>
      <p:ext uri="{BB962C8B-B14F-4D97-AF65-F5344CB8AC3E}">
        <p14:creationId xmlns:p14="http://schemas.microsoft.com/office/powerpoint/2010/main" xmlns="" val="1884364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 : remontée des résultats</a:t>
            </a:r>
            <a:endParaRPr lang="fr-FR" dirty="0"/>
          </a:p>
        </p:txBody>
      </p:sp>
      <p:sp>
        <p:nvSpPr>
          <p:cNvPr id="3" name="Espace réservé du contenu 2"/>
          <p:cNvSpPr>
            <a:spLocks noGrp="1"/>
          </p:cNvSpPr>
          <p:nvPr>
            <p:ph idx="1"/>
          </p:nvPr>
        </p:nvSpPr>
        <p:spPr>
          <a:xfrm>
            <a:off x="457200" y="910166"/>
            <a:ext cx="8229600" cy="5287433"/>
          </a:xfrm>
        </p:spPr>
        <p:txBody>
          <a:bodyPr/>
          <a:lstStyle/>
          <a:p>
            <a:r>
              <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fr-FR" b="1" u="sng" dirty="0" smtClean="0">
                <a:latin typeface="Arial Unicode MS" panose="020B0604020202020204" pitchFamily="34" charset="-128"/>
                <a:ea typeface="Arial Unicode MS" panose="020B0604020202020204" pitchFamily="34" charset="-128"/>
                <a:cs typeface="Arial Unicode MS" panose="020B0604020202020204" pitchFamily="34" charset="-128"/>
              </a:rPr>
              <a:t>Pour la FPT</a:t>
            </a:r>
          </a:p>
          <a:p>
            <a:endParaRPr lang="fr-FR" altLang="fr-FR" sz="1800" dirty="0" smtClean="0">
              <a:latin typeface="Arial Unicode MS" pitchFamily="34" charset="-128"/>
              <a:ea typeface="Arial Unicode MS" pitchFamily="34" charset="-128"/>
              <a:cs typeface="Arial Unicode MS" pitchFamily="34" charset="-128"/>
            </a:endParaRPr>
          </a:p>
          <a:p>
            <a:pPr algn="just"/>
            <a:r>
              <a:rPr lang="fr-FR" altLang="fr-FR" sz="1800" dirty="0" smtClean="0">
                <a:latin typeface="Arial Unicode MS" pitchFamily="34" charset="-128"/>
                <a:ea typeface="Arial Unicode MS" pitchFamily="34" charset="-128"/>
                <a:cs typeface="Arial Unicode MS" pitchFamily="34" charset="-128"/>
              </a:rPr>
              <a:t>➣ Elaboration au 1</a:t>
            </a:r>
            <a:r>
              <a:rPr lang="fr-FR" altLang="fr-FR" sz="1800" baseline="30000" dirty="0" smtClean="0">
                <a:latin typeface="Arial Unicode MS" pitchFamily="34" charset="-128"/>
                <a:ea typeface="Arial Unicode MS" pitchFamily="34" charset="-128"/>
                <a:cs typeface="Arial Unicode MS" pitchFamily="34" charset="-128"/>
              </a:rPr>
              <a:t>er</a:t>
            </a:r>
            <a:r>
              <a:rPr lang="fr-FR" altLang="fr-FR" sz="1800" dirty="0" smtClean="0">
                <a:latin typeface="Arial Unicode MS" pitchFamily="34" charset="-128"/>
                <a:ea typeface="Arial Unicode MS" pitchFamily="34" charset="-128"/>
                <a:cs typeface="Arial Unicode MS" pitchFamily="34" charset="-128"/>
              </a:rPr>
              <a:t> semestre 2018 par la DGCL d’une cartographie des instances organisant un scrutin (environ 4400 CT, 1800 CAP et 1800 CCP), en lien avec les préfectures et les centres de gestion.</a:t>
            </a:r>
          </a:p>
          <a:p>
            <a:pPr algn="just"/>
            <a:r>
              <a:rPr lang="fr-FR" altLang="fr-FR" sz="1800" dirty="0" smtClean="0">
                <a:latin typeface="Arial Unicode MS" pitchFamily="34" charset="-128"/>
                <a:ea typeface="Arial Unicode MS" pitchFamily="34" charset="-128"/>
                <a:cs typeface="Arial Unicode MS" pitchFamily="34" charset="-128"/>
              </a:rPr>
              <a:t>➣ A la fermeture des bureaux de vote et après dépouillement, pour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chaque  scrutin (CT, CAP et CCP), le président du bureau transmet dès l’issue du  dépouillement un exemplaire du PV au préfet du département ainsi qu’aux  délégués de liste.</a:t>
            </a:r>
          </a:p>
          <a:p>
            <a:pPr algn="just"/>
            <a:r>
              <a:rPr lang="fr-FR" altLang="fr-FR" sz="1800" dirty="0" smtClean="0">
                <a:latin typeface="Arial Unicode MS" pitchFamily="34" charset="-128"/>
                <a:ea typeface="Arial Unicode MS" pitchFamily="34" charset="-128"/>
                <a:cs typeface="Arial Unicode MS" pitchFamily="34" charset="-128"/>
              </a:rPr>
              <a:t>➣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Ces résultats sont saisis dans une application spécifique permettant la  transmission des résultats locaux au niveau national et d’agréger les résultats. </a:t>
            </a:r>
          </a:p>
          <a:p>
            <a:pPr algn="just"/>
            <a:r>
              <a:rPr lang="fr-FR" altLang="fr-FR" sz="1800" dirty="0">
                <a:latin typeface="Arial Unicode MS" pitchFamily="34" charset="-128"/>
                <a:ea typeface="Arial Unicode MS" pitchFamily="34" charset="-128"/>
                <a:cs typeface="Arial Unicode MS" pitchFamily="34" charset="-128"/>
              </a:rPr>
              <a:t>➣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Le préfet communique un tableau récapitulatif départemental dans les  meilleurs délais.</a:t>
            </a:r>
          </a:p>
          <a:p>
            <a:pPr algn="just"/>
            <a:r>
              <a:rPr lang="fr-FR" altLang="fr-FR" sz="1800" dirty="0" smtClean="0">
                <a:latin typeface="Arial Unicode MS" pitchFamily="34" charset="-128"/>
                <a:ea typeface="Arial Unicode MS" pitchFamily="34" charset="-128"/>
                <a:cs typeface="Arial Unicode MS" pitchFamily="34" charset="-128"/>
              </a:rPr>
              <a:t>➣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Les résultats agrégés des élections aux comités techniques sont pris en compte par la DGAFP. </a:t>
            </a:r>
            <a:endParaRPr 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14</a:t>
            </a:fld>
            <a:endParaRPr lang="fr-FR" altLang="fr-FR"/>
          </a:p>
        </p:txBody>
      </p:sp>
    </p:spTree>
    <p:extLst>
      <p:ext uri="{BB962C8B-B14F-4D97-AF65-F5344CB8AC3E}">
        <p14:creationId xmlns:p14="http://schemas.microsoft.com/office/powerpoint/2010/main" xmlns="" val="3854022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Elections professionnelles 2018 : </a:t>
            </a:r>
            <a:r>
              <a:rPr lang="fr-FR" dirty="0" smtClean="0"/>
              <a:t>remontée des résultats</a:t>
            </a:r>
            <a:endParaRPr lang="fr-FR" dirty="0"/>
          </a:p>
        </p:txBody>
      </p:sp>
      <p:sp>
        <p:nvSpPr>
          <p:cNvPr id="3" name="Espace réservé du contenu 2"/>
          <p:cNvSpPr>
            <a:spLocks noGrp="1"/>
          </p:cNvSpPr>
          <p:nvPr>
            <p:ph idx="1"/>
          </p:nvPr>
        </p:nvSpPr>
        <p:spPr>
          <a:xfrm>
            <a:off x="448295" y="687032"/>
            <a:ext cx="8229599" cy="5713768"/>
          </a:xfrm>
        </p:spPr>
        <p:txBody>
          <a:bodyPr/>
          <a:lstStyle/>
          <a:p>
            <a:pPr marL="0" indent="0">
              <a:lnSpc>
                <a:spcPct val="80000"/>
              </a:lnSpc>
            </a:pPr>
            <a:endParaRPr lang="fr-FR" altLang="fr-FR" sz="1600" i="1" dirty="0">
              <a:latin typeface="Arial Unicode MS" pitchFamily="34" charset="-128"/>
              <a:ea typeface="ＭＳ Ｐゴシック" pitchFamily="34" charset="-128"/>
            </a:endParaRPr>
          </a:p>
          <a:p>
            <a:pPr marL="285750" indent="-285750" algn="just">
              <a:lnSpc>
                <a:spcPct val="80000"/>
              </a:lnSpc>
              <a:buFontTx/>
              <a:buChar char="-"/>
              <a:defRPr/>
            </a:pPr>
            <a:r>
              <a:rPr lang="fr-FR" altLang="fr-FR" sz="1800" b="1" u="sng" dirty="0" smtClean="0">
                <a:latin typeface="Arial Unicode MS" pitchFamily="34" charset="-128"/>
                <a:ea typeface="Arial Unicode MS" pitchFamily="34" charset="-128"/>
                <a:cs typeface="Arial Unicode MS" pitchFamily="34" charset="-128"/>
              </a:rPr>
              <a:t>Pour la FPH</a:t>
            </a:r>
          </a:p>
          <a:p>
            <a:pPr marL="0" indent="0" algn="just">
              <a:lnSpc>
                <a:spcPct val="80000"/>
              </a:lnSpc>
              <a:defRPr/>
            </a:pPr>
            <a:endParaRPr lang="fr-FR" altLang="fr-FR" sz="1600" dirty="0" smtClean="0">
              <a:latin typeface="Arial Unicode MS" pitchFamily="34" charset="-128"/>
              <a:ea typeface="Arial Unicode MS" pitchFamily="34" charset="-128"/>
              <a:cs typeface="Arial Unicode MS" pitchFamily="34" charset="-128"/>
            </a:endParaRPr>
          </a:p>
          <a:p>
            <a:pPr marL="0" indent="0" algn="just">
              <a:lnSpc>
                <a:spcPct val="80000"/>
              </a:lnSpc>
              <a:defRPr/>
            </a:pPr>
            <a:r>
              <a:rPr lang="fr-FR" altLang="fr-FR" sz="1600" dirty="0" smtClean="0">
                <a:latin typeface="Arial Unicode MS" pitchFamily="34" charset="-128"/>
                <a:ea typeface="Arial Unicode MS" pitchFamily="34" charset="-128"/>
                <a:cs typeface="Arial Unicode MS" pitchFamily="34" charset="-128"/>
              </a:rPr>
              <a:t>➣ Pour chaque scrutin (chaque CTE EP et GCSM, CAP départementales), le président du bureau de vote enregistre à l’issue du dépouillement les résultats sur la plate-forme de saisie automatisée des résultats mise à disposition par le ministre de la santé et télécharge le PV signé.</a:t>
            </a:r>
          </a:p>
          <a:p>
            <a:pPr marL="0" indent="0" algn="just">
              <a:lnSpc>
                <a:spcPct val="80000"/>
              </a:lnSpc>
              <a:defRPr/>
            </a:pPr>
            <a:endParaRPr lang="fr-FR" altLang="fr-FR" sz="1600" dirty="0">
              <a:latin typeface="Arial Unicode MS" pitchFamily="34" charset="-128"/>
              <a:ea typeface="Arial Unicode MS" pitchFamily="34" charset="-128"/>
              <a:cs typeface="Arial Unicode MS" pitchFamily="34" charset="-128"/>
            </a:endParaRPr>
          </a:p>
          <a:p>
            <a:pPr marL="0" indent="0" algn="just">
              <a:lnSpc>
                <a:spcPct val="80000"/>
              </a:lnSpc>
              <a:defRPr/>
            </a:pPr>
            <a:r>
              <a:rPr lang="fr-FR" altLang="fr-FR" sz="1600" dirty="0" smtClean="0">
                <a:latin typeface="Arial Unicode MS" pitchFamily="34" charset="-128"/>
                <a:ea typeface="Arial Unicode MS" pitchFamily="34" charset="-128"/>
                <a:cs typeface="Arial Unicode MS" pitchFamily="34" charset="-128"/>
              </a:rPr>
              <a:t>Le président du bureau de vote communique, dans les 24h suivant le scrutin, une copie du PV à chaque organisation syndicale ayant présenté sa candidature et au directeur général de l’ARS.</a:t>
            </a:r>
          </a:p>
          <a:p>
            <a:pPr marL="0" indent="0" algn="just">
              <a:lnSpc>
                <a:spcPct val="80000"/>
              </a:lnSpc>
              <a:defRPr/>
            </a:pPr>
            <a:endParaRPr lang="fr-FR" altLang="fr-FR" sz="1600" dirty="0">
              <a:latin typeface="Arial Unicode MS" pitchFamily="34" charset="-128"/>
              <a:ea typeface="Arial Unicode MS" pitchFamily="34" charset="-128"/>
              <a:cs typeface="Arial Unicode MS" pitchFamily="34" charset="-128"/>
            </a:endParaRPr>
          </a:p>
          <a:p>
            <a:pPr marL="0" indent="0" algn="just">
              <a:lnSpc>
                <a:spcPct val="80000"/>
              </a:lnSpc>
              <a:defRPr/>
            </a:pPr>
            <a:r>
              <a:rPr lang="fr-FR" altLang="fr-FR" sz="1600" dirty="0">
                <a:latin typeface="Arial Unicode MS" pitchFamily="34" charset="-128"/>
                <a:ea typeface="Arial Unicode MS" pitchFamily="34" charset="-128"/>
                <a:cs typeface="Arial Unicode MS" pitchFamily="34" charset="-128"/>
              </a:rPr>
              <a:t>➣ </a:t>
            </a:r>
            <a:r>
              <a:rPr lang="fr-FR" altLang="fr-FR" sz="1600" dirty="0" smtClean="0">
                <a:latin typeface="Arial Unicode MS" pitchFamily="34" charset="-128"/>
                <a:ea typeface="Arial Unicode MS" pitchFamily="34" charset="-128"/>
                <a:cs typeface="Arial Unicode MS" pitchFamily="34" charset="-128"/>
              </a:rPr>
              <a:t>Pour les élections au CTE, l’ARS vérifie la concordance entre les PV et les résultats enregistrés par les bureaux de vote sur la plate-forme et valide.</a:t>
            </a:r>
          </a:p>
          <a:p>
            <a:pPr marL="0" indent="0" algn="just">
              <a:lnSpc>
                <a:spcPct val="80000"/>
              </a:lnSpc>
              <a:defRPr/>
            </a:pPr>
            <a:r>
              <a:rPr lang="fr-FR" altLang="fr-FR" sz="1600" dirty="0" smtClean="0">
                <a:latin typeface="Arial Unicode MS" pitchFamily="34" charset="-128"/>
                <a:ea typeface="Arial Unicode MS" pitchFamily="34" charset="-128"/>
                <a:cs typeface="Arial Unicode MS" pitchFamily="34" charset="-128"/>
              </a:rPr>
              <a:t>La validation entraîne l’agrégation automatique des résultats aux niveaux départemental, régional, national et leur transmission au ministre.</a:t>
            </a:r>
          </a:p>
          <a:p>
            <a:pPr marL="0" indent="0" algn="just">
              <a:lnSpc>
                <a:spcPct val="80000"/>
              </a:lnSpc>
              <a:defRPr/>
            </a:pPr>
            <a:r>
              <a:rPr lang="fr-FR" altLang="fr-FR" sz="1600" dirty="0" smtClean="0">
                <a:latin typeface="Arial Unicode MS" pitchFamily="34" charset="-128"/>
                <a:ea typeface="Arial Unicode MS" pitchFamily="34" charset="-128"/>
                <a:cs typeface="Arial Unicode MS" pitchFamily="34" charset="-128"/>
              </a:rPr>
              <a:t>L’ARS communique les résultats régionaux au ministre dans un délai de 48h suivant la clôture du scrutin.</a:t>
            </a:r>
          </a:p>
          <a:p>
            <a:pPr marL="0" indent="0" algn="just">
              <a:lnSpc>
                <a:spcPct val="80000"/>
              </a:lnSpc>
              <a:defRPr/>
            </a:pPr>
            <a:endParaRPr lang="fr-FR" altLang="fr-FR" sz="1600" dirty="0">
              <a:latin typeface="Arial Unicode MS" pitchFamily="34" charset="-128"/>
              <a:ea typeface="Arial Unicode MS" pitchFamily="34" charset="-128"/>
              <a:cs typeface="Arial Unicode MS" pitchFamily="34" charset="-128"/>
            </a:endParaRPr>
          </a:p>
          <a:p>
            <a:pPr marL="0" indent="0" algn="just">
              <a:lnSpc>
                <a:spcPct val="80000"/>
              </a:lnSpc>
              <a:defRPr/>
            </a:pPr>
            <a:r>
              <a:rPr lang="fr-FR" altLang="fr-FR" sz="1600" dirty="0">
                <a:latin typeface="Arial Unicode MS" pitchFamily="34" charset="-128"/>
                <a:ea typeface="Arial Unicode MS" pitchFamily="34" charset="-128"/>
                <a:cs typeface="Arial Unicode MS" pitchFamily="34" charset="-128"/>
              </a:rPr>
              <a:t>➣ </a:t>
            </a:r>
            <a:r>
              <a:rPr lang="fr-FR" altLang="fr-FR" sz="1600" dirty="0" smtClean="0">
                <a:latin typeface="Arial Unicode MS" pitchFamily="34" charset="-128"/>
                <a:ea typeface="Arial Unicode MS" pitchFamily="34" charset="-128"/>
                <a:cs typeface="Arial Unicode MS" pitchFamily="34" charset="-128"/>
              </a:rPr>
              <a:t>Pour le scrutin du CCN et celui de chaque CAP nationale, les bureaux de vote sont institué au CNG  et leurs présidents transmettent les résultats au ministre.</a:t>
            </a:r>
          </a:p>
          <a:p>
            <a:pPr marL="0" indent="0" algn="just">
              <a:lnSpc>
                <a:spcPct val="80000"/>
              </a:lnSpc>
              <a:defRPr/>
            </a:pPr>
            <a:endParaRPr lang="fr-FR" altLang="fr-FR" sz="1600" dirty="0" smtClean="0">
              <a:latin typeface="Arial Unicode MS" pitchFamily="34" charset="-128"/>
              <a:ea typeface="Arial Unicode MS" pitchFamily="34" charset="-128"/>
              <a:cs typeface="Arial Unicode MS" pitchFamily="34" charset="-128"/>
            </a:endParaRPr>
          </a:p>
          <a:p>
            <a:pPr marL="0" indent="0" algn="just">
              <a:lnSpc>
                <a:spcPct val="80000"/>
              </a:lnSpc>
              <a:defRPr/>
            </a:pPr>
            <a:r>
              <a:rPr lang="fr-FR" altLang="fr-FR" sz="1600" dirty="0" smtClean="0">
                <a:latin typeface="Arial Unicode MS" pitchFamily="34" charset="-128"/>
                <a:ea typeface="Arial Unicode MS" pitchFamily="34" charset="-128"/>
                <a:cs typeface="Arial Unicode MS" pitchFamily="34" charset="-128"/>
              </a:rPr>
              <a:t>➣ L’ensemble de ces résultats agrégés est pris en compte par la DGAFP. </a:t>
            </a:r>
          </a:p>
          <a:p>
            <a:pPr marL="0" indent="0">
              <a:lnSpc>
                <a:spcPct val="80000"/>
              </a:lnSpc>
              <a:defRPr/>
            </a:pPr>
            <a:endParaRPr lang="fr-FR" altLang="fr-FR" sz="1600" dirty="0" smtClean="0">
              <a:latin typeface="Arial Unicode MS" pitchFamily="34" charset="-128"/>
              <a:ea typeface="Arial Unicode MS" pitchFamily="34" charset="-128"/>
              <a:cs typeface="Arial Unicode MS" pitchFamily="34" charset="-128"/>
            </a:endParaRPr>
          </a:p>
          <a:p>
            <a:pPr marL="0" indent="0">
              <a:lnSpc>
                <a:spcPct val="80000"/>
              </a:lnSpc>
              <a:defRPr/>
            </a:pPr>
            <a:r>
              <a:rPr lang="fr-FR" altLang="fr-FR" sz="1600" dirty="0" smtClean="0">
                <a:latin typeface="Arial Unicode MS" pitchFamily="34" charset="-128"/>
                <a:ea typeface="Arial Unicode MS" pitchFamily="34" charset="-128"/>
                <a:cs typeface="Arial Unicode MS" pitchFamily="34" charset="-128"/>
              </a:rPr>
              <a:t>      </a:t>
            </a:r>
          </a:p>
          <a:p>
            <a:pPr marL="0" indent="0">
              <a:lnSpc>
                <a:spcPct val="80000"/>
              </a:lnSpc>
              <a:defRPr/>
            </a:pPr>
            <a:r>
              <a:rPr lang="fr-FR" altLang="fr-FR" sz="1600" dirty="0" smtClean="0">
                <a:latin typeface="Arial Unicode MS" pitchFamily="34" charset="-128"/>
                <a:ea typeface="Arial Unicode MS" pitchFamily="34" charset="-128"/>
                <a:cs typeface="Arial Unicode MS" pitchFamily="34" charset="-128"/>
              </a:rPr>
              <a:t> </a:t>
            </a:r>
            <a:endParaRPr lang="fr-FR" altLang="fr-FR" sz="1600" dirty="0">
              <a:latin typeface="Arial Unicode MS" pitchFamily="34" charset="-128"/>
              <a:ea typeface="Arial Unicode MS" pitchFamily="34" charset="-128"/>
              <a:cs typeface="Arial Unicode MS" pitchFamily="34" charset="-128"/>
            </a:endParaRPr>
          </a:p>
          <a:p>
            <a:pPr>
              <a:lnSpc>
                <a:spcPct val="80000"/>
              </a:lnSpc>
              <a:defRPr/>
            </a:pPr>
            <a:endParaRPr lang="fr-FR" altLang="fr-FR" sz="1600" dirty="0">
              <a:latin typeface="Arial Unicode MS" pitchFamily="34" charset="-128"/>
              <a:ea typeface="Arial Unicode MS" pitchFamily="34" charset="-128"/>
              <a:cs typeface="Arial Unicode MS" pitchFamily="34" charset="-128"/>
            </a:endParaRPr>
          </a:p>
          <a:p>
            <a:pPr>
              <a:lnSpc>
                <a:spcPct val="80000"/>
              </a:lnSpc>
              <a:defRPr/>
            </a:pPr>
            <a:endParaRPr lang="fr-FR" altLang="fr-FR" sz="1600" dirty="0">
              <a:latin typeface="Arial Unicode MS" pitchFamily="34" charset="-128"/>
              <a:ea typeface="Arial Unicode MS" pitchFamily="34" charset="-128"/>
              <a:cs typeface="Arial Unicode MS" pitchFamily="34" charset="-128"/>
            </a:endParaRPr>
          </a:p>
          <a:p>
            <a:pPr>
              <a:lnSpc>
                <a:spcPct val="80000"/>
              </a:lnSpc>
              <a:defRPr/>
            </a:pPr>
            <a:endParaRPr lang="fr-FR" altLang="fr-FR" sz="1600" dirty="0">
              <a:latin typeface="Arial Unicode MS" pitchFamily="34" charset="-128"/>
              <a:ea typeface="Arial Unicode MS" pitchFamily="34" charset="-128"/>
              <a:cs typeface="Arial Unicode MS" pitchFamily="34" charset="-128"/>
            </a:endParaRPr>
          </a:p>
          <a:p>
            <a:pPr>
              <a:lnSpc>
                <a:spcPct val="80000"/>
              </a:lnSpc>
              <a:defRPr/>
            </a:pPr>
            <a:endParaRPr lang="fr-FR" altLang="fr-FR" sz="1600" dirty="0">
              <a:latin typeface="Arial Unicode MS" pitchFamily="34" charset="-128"/>
              <a:ea typeface="Arial Unicode MS" pitchFamily="34" charset="-128"/>
              <a:cs typeface="Arial Unicode MS"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15</a:t>
            </a:fld>
            <a:endParaRPr lang="fr-FR" altLang="fr-FR"/>
          </a:p>
        </p:txBody>
      </p:sp>
    </p:spTree>
    <p:extLst>
      <p:ext uri="{BB962C8B-B14F-4D97-AF65-F5344CB8AC3E}">
        <p14:creationId xmlns:p14="http://schemas.microsoft.com/office/powerpoint/2010/main" xmlns="" val="2505486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Elections professionnelles 2018 : </a:t>
            </a:r>
            <a:r>
              <a:rPr lang="fr-FR" dirty="0" smtClean="0"/>
              <a:t>remontée des résultats </a:t>
            </a:r>
            <a:endParaRPr lang="fr-FR" dirty="0"/>
          </a:p>
        </p:txBody>
      </p:sp>
      <p:sp>
        <p:nvSpPr>
          <p:cNvPr id="3" name="Espace réservé du contenu 2"/>
          <p:cNvSpPr>
            <a:spLocks noGrp="1"/>
          </p:cNvSpPr>
          <p:nvPr>
            <p:ph idx="1"/>
          </p:nvPr>
        </p:nvSpPr>
        <p:spPr>
          <a:xfrm>
            <a:off x="457200" y="640080"/>
            <a:ext cx="8321040" cy="5574289"/>
          </a:xfrm>
        </p:spPr>
        <p:txBody>
          <a:bodyPr/>
          <a:lstStyle/>
          <a:p>
            <a:pPr algn="just"/>
            <a:r>
              <a:rPr lang="fr-FR" alt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D- Contenu des informations à remonter selon des échéances différenciées. </a:t>
            </a:r>
          </a:p>
          <a:p>
            <a:pPr algn="just"/>
            <a:endParaRPr lang="fr-FR" altLang="fr-FR" sz="16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alt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Pour chaque scrutin :</a:t>
            </a:r>
          </a:p>
          <a:p>
            <a:pPr algn="just"/>
            <a:endParaRPr lang="fr-FR" alt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Le nom de l’instance </a:t>
            </a:r>
          </a:p>
          <a:p>
            <a:pPr marL="0" indent="0"/>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Effectif de femmes représentées</a:t>
            </a:r>
          </a:p>
          <a:p>
            <a:pPr marL="0" indent="0"/>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Effectif d’hommes représentés</a:t>
            </a:r>
          </a:p>
          <a:p>
            <a:pPr marL="0" indent="0"/>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Nombre de sièges de titulaires à pourvoir</a:t>
            </a:r>
            <a:r>
              <a:rPr lang="fr-FR" sz="1600" dirty="0" smtClean="0">
                <a:latin typeface="Arial Unicode MS"/>
                <a:ea typeface="Arial Unicode MS"/>
                <a:cs typeface="Arial Unicode MS"/>
              </a:rPr>
              <a:t>*</a:t>
            </a:r>
            <a:endPar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Nombre d’inscrits</a:t>
            </a:r>
          </a:p>
          <a:p>
            <a:pPr marL="0" indent="0"/>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Nombre de votants</a:t>
            </a:r>
          </a:p>
          <a:p>
            <a:pPr marL="0" indent="0"/>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Nombre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de bulletins blancs ou nuls</a:t>
            </a:r>
          </a:p>
          <a:p>
            <a:pPr marL="0" indent="0"/>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Nom de chaque liste candidate </a:t>
            </a:r>
            <a:r>
              <a:rPr lang="fr-FR" sz="1600" dirty="0" smtClean="0">
                <a:latin typeface="Arial Unicode MS"/>
                <a:ea typeface="Arial Unicode MS"/>
                <a:cs typeface="Arial Unicode MS"/>
              </a:rPr>
              <a:t>*</a:t>
            </a:r>
            <a:endPar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Nom de l’union d’affiliation </a:t>
            </a:r>
          </a:p>
          <a:p>
            <a:pPr marL="0" indent="0"/>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Nombre de voix obtenues par chaque organisation syndicale (en cas de liste commune    les voix sont attribuées en fonction de la clé de répartition)</a:t>
            </a:r>
          </a:p>
          <a:p>
            <a:pPr marL="0" indent="0"/>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Nombre de sièges de titulaires détenus par des femmes </a:t>
            </a:r>
          </a:p>
          <a:p>
            <a:pPr marL="0" indent="0"/>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Nombre de sièges de suppléants détenus par des femmes</a:t>
            </a:r>
          </a:p>
          <a:p>
            <a:pPr marL="0" indent="0"/>
            <a:endParaRPr lang="fr-FR" sz="1600" dirty="0" smtClean="0">
              <a:latin typeface="Arial Unicode MS"/>
              <a:ea typeface="Arial Unicode MS"/>
              <a:cs typeface="Arial Unicode MS"/>
            </a:endParaRPr>
          </a:p>
          <a:p>
            <a:pPr marL="0" indent="0"/>
            <a:r>
              <a:rPr lang="fr-FR" sz="1600" dirty="0" smtClean="0">
                <a:latin typeface="Arial Unicode MS"/>
                <a:ea typeface="Arial Unicode MS"/>
                <a:cs typeface="Arial Unicode MS"/>
              </a:rPr>
              <a:t>*</a:t>
            </a:r>
            <a:r>
              <a:rPr lang="fr-FR" sz="1100" dirty="0" smtClean="0">
                <a:latin typeface="Arial Unicode MS"/>
                <a:ea typeface="Arial Unicode MS"/>
                <a:cs typeface="Arial Unicode MS"/>
              </a:rPr>
              <a:t>Pour les scrutins FPE</a:t>
            </a:r>
            <a:endParaRPr lang="fr-FR" sz="11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endPar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16</a:t>
            </a:fld>
            <a:endParaRPr lang="fr-FR" altLang="fr-FR"/>
          </a:p>
        </p:txBody>
      </p:sp>
    </p:spTree>
    <p:extLst>
      <p:ext uri="{BB962C8B-B14F-4D97-AF65-F5344CB8AC3E}">
        <p14:creationId xmlns:p14="http://schemas.microsoft.com/office/powerpoint/2010/main" xmlns="" val="748289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Elections professionnelles 2018 : </a:t>
            </a:r>
            <a:r>
              <a:rPr lang="fr-FR" dirty="0" smtClean="0"/>
              <a:t>remontée des résultats</a:t>
            </a:r>
            <a:endParaRPr lang="fr-FR" dirty="0"/>
          </a:p>
        </p:txBody>
      </p:sp>
      <p:sp>
        <p:nvSpPr>
          <p:cNvPr id="3" name="Espace réservé du contenu 2"/>
          <p:cNvSpPr>
            <a:spLocks noGrp="1"/>
          </p:cNvSpPr>
          <p:nvPr>
            <p:ph idx="1"/>
          </p:nvPr>
        </p:nvSpPr>
        <p:spPr>
          <a:xfrm>
            <a:off x="301807" y="553812"/>
            <a:ext cx="8384993" cy="6168896"/>
          </a:xfrm>
        </p:spPr>
        <p:txBody>
          <a:bodyPr/>
          <a:lstStyle/>
          <a:p>
            <a:pPr>
              <a:lnSpc>
                <a:spcPct val="90000"/>
              </a:lnSpc>
            </a:pPr>
            <a:endParaRPr lang="fr-FR" altLang="fr-FR" sz="1800" dirty="0">
              <a:latin typeface="Arial Unicode MS" pitchFamily="34" charset="-128"/>
              <a:ea typeface="Arial Unicode MS" pitchFamily="34" charset="-128"/>
              <a:cs typeface="Arial Unicode MS" pitchFamily="34" charset="-128"/>
            </a:endParaRPr>
          </a:p>
          <a:p>
            <a:pPr>
              <a:lnSpc>
                <a:spcPct val="90000"/>
              </a:lnSpc>
            </a:pPr>
            <a:endParaRPr lang="fr-FR" altLang="fr-FR" sz="1800" dirty="0">
              <a:latin typeface="Arial Unicode MS" pitchFamily="34" charset="-128"/>
              <a:ea typeface="Arial Unicode MS" pitchFamily="34" charset="-128"/>
              <a:cs typeface="Arial Unicode MS" pitchFamily="34" charset="-128"/>
            </a:endParaRPr>
          </a:p>
          <a:p>
            <a:pPr marL="0" indent="0">
              <a:lnSpc>
                <a:spcPct val="80000"/>
              </a:lnSpc>
              <a:defRPr/>
            </a:pPr>
            <a:endParaRPr lang="fr-FR" altLang="fr-FR" sz="1800" dirty="0">
              <a:latin typeface="Arial Unicode MS" pitchFamily="34" charset="-128"/>
              <a:ea typeface="Arial Unicode MS" pitchFamily="34" charset="-128"/>
              <a:cs typeface="Arial Unicode MS" pitchFamily="34" charset="-128"/>
            </a:endParaRPr>
          </a:p>
          <a:p>
            <a:pPr marL="0" indent="0">
              <a:lnSpc>
                <a:spcPct val="80000"/>
              </a:lnSpc>
              <a:defRPr/>
            </a:pPr>
            <a:endParaRPr lang="fr-FR" altLang="fr-FR" sz="1800" dirty="0">
              <a:latin typeface="Arial Unicode MS" pitchFamily="34" charset="-128"/>
              <a:ea typeface="Arial Unicode MS" pitchFamily="34" charset="-128"/>
              <a:cs typeface="Arial Unicode MS" pitchFamily="34" charset="-128"/>
            </a:endParaRPr>
          </a:p>
          <a:p>
            <a:pPr marL="0" indent="0">
              <a:lnSpc>
                <a:spcPct val="80000"/>
              </a:lnSpc>
              <a:defRPr/>
            </a:pPr>
            <a:endParaRPr lang="fr-FR" altLang="fr-FR" sz="1800" dirty="0">
              <a:latin typeface="Arial Unicode MS" pitchFamily="34" charset="-128"/>
              <a:ea typeface="Arial Unicode MS" pitchFamily="34" charset="-128"/>
              <a:cs typeface="Arial Unicode MS" pitchFamily="34" charset="-128"/>
            </a:endParaRPr>
          </a:p>
          <a:p>
            <a:pPr marL="0" indent="0">
              <a:lnSpc>
                <a:spcPct val="80000"/>
              </a:lnSpc>
              <a:defRPr/>
            </a:pPr>
            <a:endParaRPr lang="fr-FR" altLang="fr-FR" sz="1800" b="1" dirty="0">
              <a:latin typeface="Arial Unicode MS" pitchFamily="34" charset="-128"/>
              <a:ea typeface="Arial Unicode MS" pitchFamily="34" charset="-128"/>
              <a:cs typeface="Arial Unicode MS" pitchFamily="34" charset="-128"/>
            </a:endParaRPr>
          </a:p>
          <a:p>
            <a:endParaRPr lang="fr-FR" dirty="0"/>
          </a:p>
        </p:txBody>
      </p:sp>
      <p:sp>
        <p:nvSpPr>
          <p:cNvPr id="4" name="Espace réservé du texte 3"/>
          <p:cNvSpPr>
            <a:spLocks noGrp="1"/>
          </p:cNvSpPr>
          <p:nvPr>
            <p:ph type="body" idx="10"/>
          </p:nvPr>
        </p:nvSpPr>
        <p:spPr/>
        <p:txBody>
          <a:bodyPr/>
          <a:lstStyle/>
          <a:p>
            <a:endParaRPr lang="fr-FR" dirty="0"/>
          </a:p>
        </p:txBody>
      </p:sp>
      <p:sp>
        <p:nvSpPr>
          <p:cNvPr id="9" name="Espace réservé du texte 8"/>
          <p:cNvSpPr>
            <a:spLocks noGrp="1"/>
          </p:cNvSpPr>
          <p:nvPr>
            <p:ph type="body" idx="15"/>
          </p:nvPr>
        </p:nvSpPr>
        <p:spPr/>
        <p:txBody>
          <a:bodyPr/>
          <a:lstStyle/>
          <a:p>
            <a:endParaRPr lang="fr-FR" dirty="0"/>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17</a:t>
            </a:fld>
            <a:endParaRPr lang="fr-FR" altLang="fr-FR"/>
          </a:p>
        </p:txBody>
      </p:sp>
      <p:sp>
        <p:nvSpPr>
          <p:cNvPr id="7" name="Rectangle 6"/>
          <p:cNvSpPr/>
          <p:nvPr/>
        </p:nvSpPr>
        <p:spPr>
          <a:xfrm>
            <a:off x="457201" y="764481"/>
            <a:ext cx="5711820" cy="369332"/>
          </a:xfrm>
          <a:prstGeom prst="rect">
            <a:avLst/>
          </a:prstGeom>
        </p:spPr>
        <p:txBody>
          <a:bodyPr wrap="none">
            <a:spAutoFit/>
          </a:bodyPr>
          <a:lstStyle/>
          <a:p>
            <a:r>
              <a:rPr lang="fr-FR" alt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E- Calendrier de remontée d’information à </a:t>
            </a:r>
            <a:r>
              <a:rPr lang="fr-FR" altLang="fr-FR" b="1" smtClean="0">
                <a:latin typeface="Arial Unicode MS" panose="020B0604020202020204" pitchFamily="34" charset="-128"/>
                <a:ea typeface="Arial Unicode MS" panose="020B0604020202020204" pitchFamily="34" charset="-128"/>
                <a:cs typeface="Arial Unicode MS" panose="020B0604020202020204" pitchFamily="34" charset="-128"/>
              </a:rPr>
              <a:t>la DGAFP</a:t>
            </a:r>
            <a:endParaRPr lang="fr-F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4038" y="1483614"/>
            <a:ext cx="8975924" cy="473087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5944456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 : Remontée des résultats</a:t>
            </a:r>
            <a:endParaRPr lang="fr-FR" dirty="0"/>
          </a:p>
        </p:txBody>
      </p:sp>
      <p:sp>
        <p:nvSpPr>
          <p:cNvPr id="3" name="Espace réservé du contenu 2"/>
          <p:cNvSpPr>
            <a:spLocks noGrp="1"/>
          </p:cNvSpPr>
          <p:nvPr>
            <p:ph idx="1"/>
          </p:nvPr>
        </p:nvSpPr>
        <p:spPr>
          <a:xfrm>
            <a:off x="457200" y="685800"/>
            <a:ext cx="8229600" cy="5166360"/>
          </a:xfrm>
        </p:spPr>
        <p:txBody>
          <a:bodyPr/>
          <a:lstStyle/>
          <a:p>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Décembre 2018</a:t>
            </a:r>
          </a:p>
          <a:p>
            <a:endParaRPr lang="fr-FR" sz="14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600" b="1" i="1" u="sng" dirty="0" smtClean="0">
                <a:latin typeface="Arial Unicode MS" panose="020B0604020202020204" pitchFamily="34" charset="-128"/>
                <a:ea typeface="Arial Unicode MS" panose="020B0604020202020204" pitchFamily="34" charset="-128"/>
                <a:cs typeface="Arial Unicode MS" panose="020B0604020202020204" pitchFamily="34" charset="-128"/>
              </a:rPr>
              <a:t>Dates prévisionnelles sous réserve de validation des ministres</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fr-FR" altLang="fr-FR" sz="1600" u="sng" dirty="0" smtClean="0">
                <a:latin typeface="Arial Unicode MS" panose="020B0604020202020204" pitchFamily="34" charset="-128"/>
                <a:ea typeface="Arial Unicode MS" panose="020B0604020202020204" pitchFamily="34" charset="-128"/>
                <a:cs typeface="Arial Unicode MS" panose="020B0604020202020204" pitchFamily="34" charset="-128"/>
              </a:rPr>
              <a:t>7 décembre </a:t>
            </a:r>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lgn="just"/>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remontée à 12h (ou à 16h) au plus tard d’une estimation de la participation pour une communication par le ministre de la FP à 16h (ou à 18h) au plus tard ;</a:t>
            </a:r>
          </a:p>
          <a:p>
            <a:pPr marL="0" indent="0" algn="just"/>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les ministères et autres administrations ayant les résultats de leur CTM ou CT pris en  compte pour la représentativité nationale transmettent immédiatement ces résultats à la DGAFP avant toute communication externe.</a:t>
            </a:r>
          </a:p>
          <a:p>
            <a:pPr algn="just"/>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fr-FR" altLang="fr-FR" sz="1600" u="sng" dirty="0" smtClean="0">
                <a:latin typeface="Arial Unicode MS" panose="020B0604020202020204" pitchFamily="34" charset="-128"/>
                <a:ea typeface="Arial Unicode MS" panose="020B0604020202020204" pitchFamily="34" charset="-128"/>
                <a:cs typeface="Arial Unicode MS" panose="020B0604020202020204" pitchFamily="34" charset="-128"/>
              </a:rPr>
              <a:t>11 décembre </a:t>
            </a:r>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fin de la remontée de tous les résultats CT pour la représentativité  nationale inter-fonction publique ;</a:t>
            </a:r>
          </a:p>
          <a:p>
            <a:pPr algn="just"/>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présentation de ces résultats provisoires aux organisations syndicales ;</a:t>
            </a:r>
          </a:p>
          <a:p>
            <a:pPr marL="0" indent="0" algn="just"/>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communication de la représentativité nationale (17h/18h).</a:t>
            </a:r>
          </a:p>
          <a:p>
            <a:pPr marL="0" indent="0" algn="just"/>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fr-FR" altLang="fr-FR" sz="1600" u="sng" dirty="0" smtClean="0">
                <a:latin typeface="Arial Unicode MS" panose="020B0604020202020204" pitchFamily="34" charset="-128"/>
                <a:ea typeface="Arial Unicode MS" panose="020B0604020202020204" pitchFamily="34" charset="-128"/>
                <a:cs typeface="Arial Unicode MS" panose="020B0604020202020204" pitchFamily="34" charset="-128"/>
              </a:rPr>
              <a:t>20 décembre </a:t>
            </a:r>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détermination du nombre de sièges par organisation syndicale au sein de chaque conseil supérieur à partir des résultats définitifs CTM et </a:t>
            </a:r>
            <a:r>
              <a:rPr lang="fr-FR" altLang="fr-FR" sz="1600" dirty="0">
                <a:latin typeface="Arial Unicode MS" panose="020B0604020202020204" pitchFamily="34" charset="-128"/>
                <a:ea typeface="Arial Unicode MS" panose="020B0604020202020204" pitchFamily="34" charset="-128"/>
                <a:cs typeface="Arial Unicode MS" panose="020B0604020202020204" pitchFamily="34" charset="-128"/>
              </a:rPr>
              <a:t>autres et </a:t>
            </a:r>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CT </a:t>
            </a:r>
            <a:r>
              <a:rPr lang="fr-FR" altLang="fr-FR" sz="1600" dirty="0">
                <a:latin typeface="Arial Unicode MS" panose="020B0604020202020204" pitchFamily="34" charset="-128"/>
                <a:ea typeface="Arial Unicode MS" panose="020B0604020202020204" pitchFamily="34" charset="-128"/>
                <a:cs typeface="Arial Unicode MS" panose="020B0604020202020204" pitchFamily="34" charset="-128"/>
              </a:rPr>
              <a:t>de la FPT et de la FPH. </a:t>
            </a:r>
          </a:p>
          <a:p>
            <a:pPr marL="0" indent="0" algn="just"/>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fr-FR" altLang="fr-FR" sz="1600" u="sng" dirty="0" smtClean="0">
                <a:latin typeface="Arial Unicode MS" panose="020B0604020202020204" pitchFamily="34" charset="-128"/>
                <a:ea typeface="Arial Unicode MS" panose="020B0604020202020204" pitchFamily="34" charset="-128"/>
                <a:cs typeface="Arial Unicode MS" panose="020B0604020202020204" pitchFamily="34" charset="-128"/>
              </a:rPr>
              <a:t>31 décembre </a:t>
            </a:r>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remontée des résultats des CT de proximité FPE pour la détermination de la représentativité régionale.</a:t>
            </a:r>
          </a:p>
          <a:p>
            <a:endPar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alt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18</a:t>
            </a:fld>
            <a:endParaRPr lang="fr-FR" altLang="fr-FR"/>
          </a:p>
        </p:txBody>
      </p:sp>
    </p:spTree>
    <p:extLst>
      <p:ext uri="{BB962C8B-B14F-4D97-AF65-F5344CB8AC3E}">
        <p14:creationId xmlns:p14="http://schemas.microsoft.com/office/powerpoint/2010/main" xmlns="" val="1523925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 : Remontée des résultats</a:t>
            </a:r>
            <a:endParaRPr lang="fr-FR" dirty="0"/>
          </a:p>
        </p:txBody>
      </p:sp>
      <p:sp>
        <p:nvSpPr>
          <p:cNvPr id="3" name="Espace réservé du contenu 2"/>
          <p:cNvSpPr>
            <a:spLocks noGrp="1"/>
          </p:cNvSpPr>
          <p:nvPr>
            <p:ph idx="1"/>
          </p:nvPr>
        </p:nvSpPr>
        <p:spPr>
          <a:xfrm>
            <a:off x="457200" y="910166"/>
            <a:ext cx="8229600" cy="5051721"/>
          </a:xfrm>
        </p:spPr>
        <p:txBody>
          <a:bodyPr/>
          <a:lstStyle/>
          <a:p>
            <a:r>
              <a:rPr lang="fr-FR" sz="1800" u="sng" dirty="0" smtClean="0">
                <a:latin typeface="Arial Unicode MS" panose="020B0604020202020204" pitchFamily="34" charset="-128"/>
                <a:ea typeface="Arial Unicode MS" panose="020B0604020202020204" pitchFamily="34" charset="-128"/>
                <a:cs typeface="Arial Unicode MS" panose="020B0604020202020204" pitchFamily="34" charset="-128"/>
              </a:rPr>
              <a:t>Janvier 2019 </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fr-FR" u="sng"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Nomination des membres des conseils supérieurs ;</a:t>
            </a:r>
            <a:endParaRPr 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Publication des résultats des CT de proximité de la FPE et du détail des </a:t>
            </a: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résultats des CT FPT et FPH. </a:t>
            </a:r>
          </a:p>
          <a:p>
            <a:pPr marL="0" indent="0"/>
            <a:endParaRPr 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sz="1800" u="sng" dirty="0" smtClean="0">
                <a:latin typeface="Arial Unicode MS" panose="020B0604020202020204" pitchFamily="34" charset="-128"/>
                <a:ea typeface="Arial Unicode MS" panose="020B0604020202020204" pitchFamily="34" charset="-128"/>
                <a:cs typeface="Arial Unicode MS" panose="020B0604020202020204" pitchFamily="34" charset="-128"/>
              </a:rPr>
              <a:t>Fin février 2019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Remontée des résultats CAP et CCP Etat pour une publication en avril. </a:t>
            </a:r>
          </a:p>
          <a:p>
            <a:pPr marL="0" indent="0"/>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19</a:t>
            </a:fld>
            <a:endParaRPr lang="fr-FR" altLang="fr-FR"/>
          </a:p>
        </p:txBody>
      </p:sp>
    </p:spTree>
    <p:extLst>
      <p:ext uri="{BB962C8B-B14F-4D97-AF65-F5344CB8AC3E}">
        <p14:creationId xmlns:p14="http://schemas.microsoft.com/office/powerpoint/2010/main" xmlns="" val="2964903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sldNum" sz="quarter" idx="16"/>
          </p:nvPr>
        </p:nvSpPr>
        <p:spPr>
          <a:noFill/>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49E7BEF2-A000-459E-B3C4-480A0A215BFA}" type="slidenum">
              <a:rPr lang="fr-FR" altLang="fr-FR" smtClean="0"/>
              <a:pPr/>
              <a:t>2</a:t>
            </a:fld>
            <a:endParaRPr lang="fr-FR" altLang="fr-FR"/>
          </a:p>
        </p:txBody>
      </p:sp>
      <p:sp>
        <p:nvSpPr>
          <p:cNvPr id="5123" name="Titre 1"/>
          <p:cNvSpPr>
            <a:spLocks noGrp="1"/>
          </p:cNvSpPr>
          <p:nvPr>
            <p:ph type="title"/>
          </p:nvPr>
        </p:nvSpPr>
        <p:spPr bwMode="auto">
          <a:xfrm>
            <a:off x="457200" y="274638"/>
            <a:ext cx="8229600" cy="241300"/>
          </a:xfrm>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a:ea typeface="Section-Medium"/>
              </a:rPr>
              <a:t>Elections professionnelles 2018</a:t>
            </a:r>
          </a:p>
        </p:txBody>
      </p:sp>
      <p:sp>
        <p:nvSpPr>
          <p:cNvPr id="5124" name="Espace réservé du contenu 2"/>
          <p:cNvSpPr>
            <a:spLocks noGrp="1"/>
          </p:cNvSpPr>
          <p:nvPr>
            <p:ph idx="1"/>
          </p:nvPr>
        </p:nvSpPr>
        <p:spPr bwMode="auto">
          <a:xfrm>
            <a:off x="212802" y="909638"/>
            <a:ext cx="8340571" cy="5171566"/>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fr-FR" altLang="fr-FR" sz="2400" b="1" dirty="0">
                <a:latin typeface="Arial Unicode MS" panose="020B0604020202020204" pitchFamily="34" charset="-128"/>
                <a:ea typeface="Arial Unicode MS" panose="020B0604020202020204" pitchFamily="34" charset="-128"/>
                <a:cs typeface="Arial Unicode MS" panose="020B0604020202020204" pitchFamily="34" charset="-128"/>
              </a:rPr>
              <a:t>Ordre du jour</a:t>
            </a:r>
          </a:p>
          <a:p>
            <a:endParaRPr lang="fr-FR" altLang="fr-FR" b="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altLang="fr-FR"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alt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I. Suivi des questions du GT du 13 février 2018  </a:t>
            </a:r>
            <a:endParaRPr lang="fr-FR" altLang="fr-FR"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endParaRPr lang="fr-FR" altLang="fr-FR"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alt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II. Point sur les effectifs femmes / hommes représentés au sein des instances</a:t>
            </a:r>
          </a:p>
          <a:p>
            <a:pPr marL="0" indent="0"/>
            <a:endParaRPr lang="fr-FR" altLang="fr-FR"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alt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III. Point sur les décrets en cours </a:t>
            </a:r>
          </a:p>
          <a:p>
            <a:pPr marL="0" indent="0"/>
            <a:endParaRPr lang="fr-FR" altLang="fr-FR"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alt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IV. Remontée des résultats</a:t>
            </a:r>
            <a:endParaRPr lang="fr-FR" altLang="fr-FR" b="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alt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altLang="fr-FR" b="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alt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alt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alt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altLang="fr-FR" dirty="0">
              <a:ea typeface="Section-Bold"/>
            </a:endParaRPr>
          </a:p>
          <a:p>
            <a:endParaRPr lang="fr-FR" altLang="fr-FR" dirty="0">
              <a:ea typeface="Section-Bold"/>
            </a:endParaRPr>
          </a:p>
        </p:txBody>
      </p:sp>
      <p:sp>
        <p:nvSpPr>
          <p:cNvPr id="5125" name="Espace réservé du texte 3"/>
          <p:cNvSpPr>
            <a:spLocks noGrp="1"/>
          </p:cNvSpPr>
          <p:nvPr>
            <p:ph type="body" idx="10"/>
          </p:nvPr>
        </p:nvSpPr>
        <p:spPr bwMode="auto">
          <a:xfrm>
            <a:off x="7435850" y="274638"/>
            <a:ext cx="1241425" cy="2413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fr-FR" altLang="fr-FR">
              <a:ea typeface="Section-Medium"/>
            </a:endParaRPr>
          </a:p>
        </p:txBody>
      </p:sp>
      <p:sp>
        <p:nvSpPr>
          <p:cNvPr id="5130" name="Espace réservé du texte 8"/>
          <p:cNvSpPr>
            <a:spLocks noGrp="1"/>
          </p:cNvSpPr>
          <p:nvPr>
            <p:ph type="body" idx="15"/>
          </p:nvPr>
        </p:nvSpPr>
        <p:spPr bwMode="auto">
          <a:xfrm>
            <a:off x="457200" y="6450013"/>
            <a:ext cx="6507163" cy="2000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fr-FR" altLang="fr-FR">
              <a:ea typeface="Section-Medium"/>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Elections professionnelles 2018 : prochaines étapes</a:t>
            </a:r>
          </a:p>
        </p:txBody>
      </p:sp>
      <p:sp>
        <p:nvSpPr>
          <p:cNvPr id="3" name="Espace réservé du contenu 2"/>
          <p:cNvSpPr>
            <a:spLocks noGrp="1"/>
          </p:cNvSpPr>
          <p:nvPr>
            <p:ph idx="1"/>
          </p:nvPr>
        </p:nvSpPr>
        <p:spPr>
          <a:xfrm>
            <a:off x="328474" y="692458"/>
            <a:ext cx="8358326" cy="5442012"/>
          </a:xfrm>
        </p:spPr>
        <p:txBody>
          <a:bodyPr/>
          <a:lstStyle/>
          <a:p>
            <a:pPr marL="0" indent="0">
              <a:lnSpc>
                <a:spcPct val="80000"/>
              </a:lnSpc>
              <a:defRPr/>
            </a:pPr>
            <a:endPar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80000"/>
              </a:lnSpc>
              <a:defRPr/>
            </a:pPr>
            <a:endPar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80000"/>
              </a:lnSpc>
              <a:defRPr/>
            </a:pPr>
            <a:r>
              <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Prochaines échéances (à confirmer) : </a:t>
            </a:r>
          </a:p>
          <a:p>
            <a:pPr marL="285750" indent="-285750" algn="just">
              <a:lnSpc>
                <a:spcPct val="80000"/>
              </a:lnSpc>
              <a:buFont typeface="Wingdings" panose="05000000000000000000" pitchFamily="2" charset="2"/>
              <a:buChar char="§"/>
              <a:defRPr/>
            </a:pPr>
            <a:r>
              <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RIS le 6 juin ;</a:t>
            </a:r>
          </a:p>
          <a:p>
            <a:pPr marL="285750" indent="-285750" algn="just">
              <a:lnSpc>
                <a:spcPct val="80000"/>
              </a:lnSpc>
              <a:buFont typeface="Wingdings" panose="05000000000000000000" pitchFamily="2" charset="2"/>
              <a:buChar char="§"/>
              <a:defRPr/>
            </a:pPr>
            <a:r>
              <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GT avec les organisations syndicales le 19 juin.  </a:t>
            </a:r>
          </a:p>
          <a:p>
            <a:pPr marL="0" indent="0">
              <a:lnSpc>
                <a:spcPct val="80000"/>
              </a:lnSpc>
              <a:defRPr/>
            </a:pPr>
            <a:endPar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80000"/>
              </a:lnSpc>
              <a:defRPr/>
            </a:pPr>
            <a:endPar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80000"/>
              </a:lnSpc>
              <a:defRPr/>
            </a:pPr>
            <a:endPar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80000"/>
              </a:lnSpc>
              <a:defRPr/>
            </a:pPr>
            <a:endPar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ctr">
              <a:lnSpc>
                <a:spcPct val="80000"/>
              </a:lnSpc>
              <a:defRPr/>
            </a:pPr>
            <a:endParaRPr lang="fr-FR" altLang="fr-FR" b="1"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ctr">
              <a:lnSpc>
                <a:spcPct val="80000"/>
              </a:lnSpc>
              <a:defRPr/>
            </a:pPr>
            <a:r>
              <a:rPr lang="fr-FR" altLang="fr-FR" b="1" i="1" dirty="0">
                <a:latin typeface="Arial Unicode MS" panose="020B0604020202020204" pitchFamily="34" charset="-128"/>
                <a:ea typeface="Arial Unicode MS" panose="020B0604020202020204" pitchFamily="34" charset="-128"/>
                <a:cs typeface="Arial Unicode MS" panose="020B0604020202020204" pitchFamily="34" charset="-128"/>
              </a:rPr>
              <a:t>Merci de votre attention</a:t>
            </a:r>
          </a:p>
          <a:p>
            <a:pPr marL="0" indent="0">
              <a:lnSpc>
                <a:spcPct val="80000"/>
              </a:lnSpc>
              <a:defRPr/>
            </a:pPr>
            <a:endParaRPr lang="fr-FR" alt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20</a:t>
            </a:fld>
            <a:endParaRPr lang="fr-FR" altLang="fr-FR"/>
          </a:p>
        </p:txBody>
      </p:sp>
    </p:spTree>
    <p:extLst>
      <p:ext uri="{BB962C8B-B14F-4D97-AF65-F5344CB8AC3E}">
        <p14:creationId xmlns:p14="http://schemas.microsoft.com/office/powerpoint/2010/main" xmlns="" val="1258591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 : Suivi des questions du GT du 13 février 2018 </a:t>
            </a:r>
            <a:endParaRPr lang="fr-FR" dirty="0"/>
          </a:p>
        </p:txBody>
      </p:sp>
      <p:sp>
        <p:nvSpPr>
          <p:cNvPr id="3" name="Espace réservé du contenu 2"/>
          <p:cNvSpPr>
            <a:spLocks noGrp="1"/>
          </p:cNvSpPr>
          <p:nvPr>
            <p:ph idx="1"/>
          </p:nvPr>
        </p:nvSpPr>
        <p:spPr>
          <a:xfrm>
            <a:off x="457200" y="599845"/>
            <a:ext cx="8229600" cy="5683911"/>
          </a:xfrm>
        </p:spPr>
        <p:txBody>
          <a:bodyPr/>
          <a:lstStyle/>
          <a:p>
            <a:r>
              <a:rPr lang="fr-FR" sz="2400" b="1" dirty="0">
                <a:latin typeface="Arial Unicode MS" panose="020B0604020202020204" pitchFamily="34" charset="-128"/>
                <a:ea typeface="Arial Unicode MS" panose="020B0604020202020204" pitchFamily="34" charset="-128"/>
                <a:cs typeface="Arial Unicode MS" panose="020B0604020202020204" pitchFamily="34" charset="-128"/>
              </a:rPr>
              <a:t>I- </a:t>
            </a:r>
            <a:r>
              <a:rPr lang="fr-FR" sz="2400" b="1" u="sng" dirty="0">
                <a:latin typeface="Arial Unicode MS" panose="020B0604020202020204" pitchFamily="34" charset="-128"/>
                <a:ea typeface="Arial Unicode MS" panose="020B0604020202020204" pitchFamily="34" charset="-128"/>
                <a:cs typeface="Arial Unicode MS" panose="020B0604020202020204" pitchFamily="34" charset="-128"/>
              </a:rPr>
              <a:t>Suivi des questions du GT du 13 février 2018</a:t>
            </a:r>
          </a:p>
          <a:p>
            <a:pPr marL="0" indent="0"/>
            <a:r>
              <a:rPr lang="fr-FR" sz="1800" b="1" i="1" u="sng" dirty="0" smtClean="0">
                <a:latin typeface="Arial Unicode MS" panose="020B0604020202020204" pitchFamily="34" charset="-128"/>
                <a:ea typeface="Arial Unicode MS" panose="020B0604020202020204" pitchFamily="34" charset="-128"/>
                <a:cs typeface="Arial Unicode MS" panose="020B0604020202020204" pitchFamily="34" charset="-128"/>
              </a:rPr>
              <a:t>1/ Vote </a:t>
            </a:r>
            <a:r>
              <a:rPr lang="fr-FR" sz="1800" b="1" i="1" u="sng" dirty="0">
                <a:latin typeface="Arial Unicode MS" panose="020B0604020202020204" pitchFamily="34" charset="-128"/>
                <a:ea typeface="Arial Unicode MS" panose="020B0604020202020204" pitchFamily="34" charset="-128"/>
                <a:cs typeface="Arial Unicode MS" panose="020B0604020202020204" pitchFamily="34" charset="-128"/>
              </a:rPr>
              <a:t>d’un agent en PNA et droits syndicaux </a:t>
            </a:r>
          </a:p>
          <a:p>
            <a:pPr marL="0" indent="0"/>
            <a:endPar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1400" dirty="0">
                <a:latin typeface="Arial Unicode MS" panose="020B0604020202020204" pitchFamily="34" charset="-128"/>
                <a:ea typeface="Arial Unicode MS" panose="020B0604020202020204" pitchFamily="34" charset="-128"/>
                <a:cs typeface="Arial Unicode MS" panose="020B0604020202020204" pitchFamily="34" charset="-128"/>
              </a:rPr>
              <a:t>L’article 16 du décret du 28 mai 1982 relatif à l’exercice du droit syndical dans la fonction publique prévoit qu’un contingent de crédit de temps syndical est calculé par application d’un barème en fonction des électeurs inscrits sur les listes électorales du CTM.</a:t>
            </a:r>
          </a:p>
          <a:p>
            <a:pPr marL="0" indent="0" algn="just"/>
            <a:r>
              <a:rPr lang="fr-FR" sz="1400" dirty="0">
                <a:latin typeface="Arial Unicode MS" panose="020B0604020202020204" pitchFamily="34" charset="-128"/>
                <a:ea typeface="Arial Unicode MS" panose="020B0604020202020204" pitchFamily="34" charset="-128"/>
                <a:cs typeface="Arial Unicode MS" panose="020B0604020202020204" pitchFamily="34" charset="-128"/>
              </a:rPr>
              <a:t>C</a:t>
            </a:r>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e </a:t>
            </a:r>
            <a:r>
              <a:rPr lang="fr-FR" sz="1400" dirty="0">
                <a:latin typeface="Arial Unicode MS" panose="020B0604020202020204" pitchFamily="34" charset="-128"/>
                <a:ea typeface="Arial Unicode MS" panose="020B0604020202020204" pitchFamily="34" charset="-128"/>
                <a:cs typeface="Arial Unicode MS" panose="020B0604020202020204" pitchFamily="34" charset="-128"/>
              </a:rPr>
              <a:t>contingent est réparti entre les organisations syndicales en fonction de leur représentativité.</a:t>
            </a:r>
          </a:p>
          <a:p>
            <a:pPr marL="0" indent="0" algn="just"/>
            <a:r>
              <a:rPr lang="fr-FR" sz="1400" dirty="0">
                <a:latin typeface="Arial Unicode MS" panose="020B0604020202020204" pitchFamily="34" charset="-128"/>
                <a:ea typeface="Arial Unicode MS" panose="020B0604020202020204" pitchFamily="34" charset="-128"/>
                <a:cs typeface="Arial Unicode MS" panose="020B0604020202020204" pitchFamily="34" charset="-128"/>
              </a:rPr>
              <a:t>Les organisations syndicales désignent pour bénéficier de ce contingent des agents exerçant leurs fonctions dans le périmètre des services pour lesquels le CTM est compétent.</a:t>
            </a:r>
          </a:p>
          <a:p>
            <a:pPr marL="0" indent="0" algn="just"/>
            <a:r>
              <a:rPr lang="fr-FR" sz="1400" dirty="0">
                <a:latin typeface="Arial Unicode MS" panose="020B0604020202020204" pitchFamily="34" charset="-128"/>
                <a:ea typeface="Arial Unicode MS" panose="020B0604020202020204" pitchFamily="34" charset="-128"/>
                <a:cs typeface="Arial Unicode MS" panose="020B0604020202020204" pitchFamily="34" charset="-128"/>
              </a:rPr>
              <a:t>Le principe est qu’un ministre ou un chef d’établissement ne peut accorder de facilités en temps qu’aux agents qu’il emploie (critère fonctionnel du lieu d’exercice).</a:t>
            </a:r>
          </a:p>
          <a:p>
            <a:pPr marL="0" indent="0" algn="just"/>
            <a:r>
              <a:rPr lang="fr-FR" sz="1400" dirty="0">
                <a:latin typeface="Arial Unicode MS" panose="020B0604020202020204" pitchFamily="34" charset="-128"/>
                <a:ea typeface="Arial Unicode MS" panose="020B0604020202020204" pitchFamily="34" charset="-128"/>
                <a:cs typeface="Arial Unicode MS" panose="020B0604020202020204" pitchFamily="34" charset="-128"/>
              </a:rPr>
              <a:t>► Dans la plupart des cas, les agents qui votent au CTM sont employés dans les services dont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le </a:t>
            </a:r>
            <a:r>
              <a:rPr lang="fr-FR" sz="1400" dirty="0">
                <a:latin typeface="Arial Unicode MS" panose="020B0604020202020204" pitchFamily="34" charset="-128"/>
                <a:ea typeface="Arial Unicode MS" panose="020B0604020202020204" pitchFamily="34" charset="-128"/>
                <a:cs typeface="Arial Unicode MS" panose="020B0604020202020204" pitchFamily="34" charset="-128"/>
              </a:rPr>
              <a:t>personnel est représenté à ce comité. En effet, le critère du lieu d’exercice des fonctions est bien celui retenu par l’article 18 du décret du 15 février 2011 relatif aux CT pour définir le corps d’un CT.</a:t>
            </a:r>
          </a:p>
          <a:p>
            <a:pPr marL="0" indent="0" algn="just"/>
            <a:r>
              <a:rPr lang="fr-FR" sz="1400" dirty="0">
                <a:latin typeface="Arial Unicode MS" panose="020B0604020202020204" pitchFamily="34" charset="-128"/>
                <a:ea typeface="Arial Unicode MS" panose="020B0604020202020204" pitchFamily="34" charset="-128"/>
                <a:cs typeface="Arial Unicode MS" panose="020B0604020202020204" pitchFamily="34" charset="-128"/>
              </a:rPr>
              <a:t>Par exception, ce même article recourt au critère de la gestion lorsque des agents sont affectés (y compris en PNA) ou sont mis à disposition au sein d’un service placé sous autorité d’un ministre autre que celui en charge de leur gestion. Les agents dans cette situation sont donc électeurs au CTM du ministère assurant leur gestion. </a:t>
            </a:r>
          </a:p>
          <a:p>
            <a:pPr marL="0" indent="0" algn="just"/>
            <a:r>
              <a:rPr lang="fr-FR" sz="1400" dirty="0">
                <a:latin typeface="Arial Unicode MS" panose="020B0604020202020204" pitchFamily="34" charset="-128"/>
                <a:ea typeface="Arial Unicode MS" panose="020B0604020202020204" pitchFamily="34" charset="-128"/>
                <a:cs typeface="Arial Unicode MS" panose="020B0604020202020204" pitchFamily="34" charset="-128"/>
              </a:rPr>
              <a:t>L’article 18 veille en effet à ce que des agents ne soient pas pris en compte deux fois pour la mesure de la représentativité au niveau interministériel et donc </a:t>
            </a:r>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à qu’ils </a:t>
            </a:r>
            <a:r>
              <a:rPr lang="fr-FR" sz="1400" dirty="0">
                <a:latin typeface="Arial Unicode MS" panose="020B0604020202020204" pitchFamily="34" charset="-128"/>
                <a:ea typeface="Arial Unicode MS" panose="020B0604020202020204" pitchFamily="34" charset="-128"/>
                <a:cs typeface="Arial Unicode MS" panose="020B0604020202020204" pitchFamily="34" charset="-128"/>
              </a:rPr>
              <a:t>ne soient pas électeurs à deux CTM.  </a:t>
            </a:r>
          </a:p>
          <a:p>
            <a:pPr marL="0" indent="0" algn="just"/>
            <a:r>
              <a:rPr lang="fr-FR" sz="1400" dirty="0">
                <a:latin typeface="Arial Unicode MS" panose="020B0604020202020204" pitchFamily="34" charset="-128"/>
                <a:ea typeface="Arial Unicode MS" panose="020B0604020202020204" pitchFamily="34" charset="-128"/>
                <a:cs typeface="Arial Unicode MS" panose="020B0604020202020204" pitchFamily="34" charset="-128"/>
              </a:rPr>
              <a:t>C’est pourquoi le critère de la gestion est privilégié permettant à l’agent dans cette situation d’être représenté au sein du CTM examinant les règles statutaires dont il </a:t>
            </a:r>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relève ; </a:t>
            </a:r>
            <a:r>
              <a:rPr lang="fr-FR" sz="1400" dirty="0">
                <a:latin typeface="Arial Unicode MS" panose="020B0604020202020204" pitchFamily="34" charset="-128"/>
                <a:ea typeface="Arial Unicode MS" panose="020B0604020202020204" pitchFamily="34" charset="-128"/>
                <a:cs typeface="Arial Unicode MS" panose="020B0604020202020204" pitchFamily="34" charset="-128"/>
              </a:rPr>
              <a:t>l’examen des règles statutaires étant en effet l’attribution principale et exclusive du CTM.     </a:t>
            </a:r>
          </a:p>
          <a:p>
            <a:endParaRPr lang="fr-FR" sz="1600"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3</a:t>
            </a:fld>
            <a:endParaRPr lang="fr-FR" altLang="fr-FR"/>
          </a:p>
        </p:txBody>
      </p:sp>
    </p:spTree>
    <p:extLst>
      <p:ext uri="{BB962C8B-B14F-4D97-AF65-F5344CB8AC3E}">
        <p14:creationId xmlns:p14="http://schemas.microsoft.com/office/powerpoint/2010/main" xmlns="" val="11470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 : Suivi des questions du GT du 13 février 2018</a:t>
            </a:r>
            <a:endParaRPr lang="fr-FR" dirty="0"/>
          </a:p>
        </p:txBody>
      </p:sp>
      <p:sp>
        <p:nvSpPr>
          <p:cNvPr id="3" name="Espace réservé du contenu 2"/>
          <p:cNvSpPr>
            <a:spLocks noGrp="1"/>
          </p:cNvSpPr>
          <p:nvPr>
            <p:ph idx="1"/>
          </p:nvPr>
        </p:nvSpPr>
        <p:spPr>
          <a:xfrm>
            <a:off x="457200" y="910166"/>
            <a:ext cx="8229600" cy="4941994"/>
          </a:xfrm>
        </p:spPr>
        <p:txBody>
          <a:bodyPr/>
          <a:lstStyle/>
          <a:p>
            <a:pPr algn="just"/>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La qualité d’électeur au CTM est sans effet sur l’application des facilités pour motif syndical puisque seul le critère fonctionnel s’applique dans ce cas.</a:t>
            </a:r>
          </a:p>
          <a:p>
            <a:pPr algn="just"/>
            <a:endPar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=&gt; L’ensemble de ces éléments constitue un dispositif cohérent qui ne paraît pas devoir être modifié à </a:t>
            </a:r>
          </a:p>
          <a:p>
            <a:pPr algn="just"/>
            <a:r>
              <a:rPr lang="fr-FR"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quelques mois des élections.</a:t>
            </a:r>
          </a:p>
          <a:p>
            <a:pPr algn="just"/>
            <a:endParaRPr lang="fr-FR" sz="1400" b="1"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r>
              <a:rPr lang="fr-FR" sz="1800" b="1" i="1" u="sng" dirty="0" smtClean="0">
                <a:latin typeface="Arial Unicode MS" panose="020B0604020202020204" pitchFamily="34" charset="-128"/>
                <a:ea typeface="Arial Unicode MS" panose="020B0604020202020204" pitchFamily="34" charset="-128"/>
                <a:cs typeface="Arial Unicode MS" panose="020B0604020202020204" pitchFamily="34" charset="-128"/>
              </a:rPr>
              <a:t>2/ Question de la mise en place de CT au sein des GHT et des MDPH</a:t>
            </a:r>
          </a:p>
          <a:p>
            <a:pPr marL="0" indent="0" algn="just"/>
            <a:r>
              <a:rPr lang="fr-FR"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 Le groupement hospitalier de territoire (GHT) </a:t>
            </a:r>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est un dispositif conventionnel. Il n’est pas doté de la personnalité morale (article L6132-1 du code de la santé).</a:t>
            </a:r>
          </a:p>
          <a:p>
            <a:pPr marL="0" indent="0"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Il n’y a pas lieu de créer un CT en son sein. Un CT existe au sein de chaque établissement participant à ce dispositif conventionnel et les agents représentés au sein du CT institué dans leur établissement continuent d’en relever.</a:t>
            </a:r>
          </a:p>
          <a:p>
            <a:pPr marL="0" indent="0" algn="just"/>
            <a:endParaRPr lang="fr-FR"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r>
              <a:rPr lang="fr-FR"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 La maison départementale des personnes handicapées (MDPH</a:t>
            </a:r>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 est un GIP dont le département assure la tutelle administrative et financière (article L146-4 du code de l’action sociale et des familles). </a:t>
            </a:r>
          </a:p>
          <a:p>
            <a:pPr marL="0" indent="0"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Les dispositions concernant ces GIP relèvent du code de l’action sociale et des familles et à titre subsidiaire de la loi n°2011-525 du 17 mai 2011 de simplification et d’amélioration de la qualité du droit.</a:t>
            </a:r>
          </a:p>
          <a:p>
            <a:pPr marL="0" indent="0"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La DGCL a adressé un courrier à la DGCS afin de clarifier l’analyse du droit applicable en matière de CT et la DGAFP a appuyé cette demande.  </a:t>
            </a:r>
          </a:p>
          <a:p>
            <a:pPr marL="0" indent="0"/>
            <a:endParaRPr lang="fr-FR"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4</a:t>
            </a:fld>
            <a:endParaRPr lang="fr-FR" altLang="fr-FR"/>
          </a:p>
        </p:txBody>
      </p:sp>
    </p:spTree>
    <p:extLst>
      <p:ext uri="{BB962C8B-B14F-4D97-AF65-F5344CB8AC3E}">
        <p14:creationId xmlns:p14="http://schemas.microsoft.com/office/powerpoint/2010/main" xmlns="" val="3915538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 : Suivi des questions du GT du 13 février 2018</a:t>
            </a:r>
            <a:endParaRPr lang="fr-FR" dirty="0"/>
          </a:p>
        </p:txBody>
      </p:sp>
      <p:sp>
        <p:nvSpPr>
          <p:cNvPr id="3" name="Espace réservé du contenu 2"/>
          <p:cNvSpPr>
            <a:spLocks noGrp="1"/>
          </p:cNvSpPr>
          <p:nvPr>
            <p:ph idx="1"/>
          </p:nvPr>
        </p:nvSpPr>
        <p:spPr>
          <a:xfrm>
            <a:off x="457200" y="683582"/>
            <a:ext cx="8229600" cy="5655074"/>
          </a:xfrm>
        </p:spPr>
        <p:txBody>
          <a:bodyPr/>
          <a:lstStyle/>
          <a:p>
            <a:r>
              <a:rPr lang="fr-FR" sz="1800" b="1" i="1" dirty="0" smtClean="0">
                <a:latin typeface="Arial Unicode MS" panose="020B0604020202020204" pitchFamily="34" charset="-128"/>
                <a:ea typeface="Arial Unicode MS" panose="020B0604020202020204" pitchFamily="34" charset="-128"/>
                <a:cs typeface="Arial Unicode MS" panose="020B0604020202020204" pitchFamily="34" charset="-128"/>
              </a:rPr>
              <a:t>3/ Non prise en compte des voix des agents des chambres consulaires pour la </a:t>
            </a:r>
          </a:p>
          <a:p>
            <a:r>
              <a:rPr lang="fr-FR" sz="1800" b="1" i="1" dirty="0" smtClean="0">
                <a:latin typeface="Arial Unicode MS" panose="020B0604020202020204" pitchFamily="34" charset="-128"/>
                <a:ea typeface="Arial Unicode MS" panose="020B0604020202020204" pitchFamily="34" charset="-128"/>
                <a:cs typeface="Arial Unicode MS" panose="020B0604020202020204" pitchFamily="34" charset="-128"/>
              </a:rPr>
              <a:t>mesure de la représentativité nationale fonction publique</a:t>
            </a:r>
            <a:endParaRPr lang="fr-FR" sz="1800" b="1" i="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Les chambres d’agriculture, les chambres de commerce et les chambres de métier sont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qualifiées d’établissements publics économiques par la loi du 8 août 1994 portant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diverses dispositions d’administration économique et financière.</a:t>
            </a:r>
          </a:p>
          <a:p>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En application de la loi n°52-1311 du 10 décembre 1952, la situation du personnel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administratif des chambres est déterminé par un statut établi par des commissions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paritaires nommées, pour chacune de ces institutions, par le ministère de tutelle.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Il s’agit bien d’un statut autonome pour lequel les instances supérieures de la fonction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publique n’ont aucune compétence. </a:t>
            </a:r>
          </a:p>
          <a:p>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Les agents participant à l’exploitation des services à caractère industriel et commercial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gérés par les chambres consulaires sont en principe soumis aux règles du code du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travail.</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Les suffrages de l’ensemble de ces personnels ne peuvent être pas être pris en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compte pour la composition des instances supérieures de la fonction publique et la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direction générale du travail confirme que l’ensemble de ces suffrages sont pris en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compte pour la mesure de la représentativité du secteur privé.  </a:t>
            </a:r>
          </a:p>
          <a:p>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5</a:t>
            </a:fld>
            <a:endParaRPr lang="fr-FR" altLang="fr-FR"/>
          </a:p>
        </p:txBody>
      </p:sp>
    </p:spTree>
    <p:extLst>
      <p:ext uri="{BB962C8B-B14F-4D97-AF65-F5344CB8AC3E}">
        <p14:creationId xmlns:p14="http://schemas.microsoft.com/office/powerpoint/2010/main" xmlns="" val="183561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4478"/>
            <a:ext cx="8229600" cy="241122"/>
          </a:xfrm>
        </p:spPr>
        <p:txBody>
          <a:bodyPr/>
          <a:lstStyle/>
          <a:p>
            <a:r>
              <a:rPr lang="fr-FR" dirty="0"/>
              <a:t>Elections professionnelles 2018 : </a:t>
            </a:r>
            <a:r>
              <a:rPr lang="fr-FR" dirty="0" smtClean="0"/>
              <a:t>recensement effectifs femmes/hommes</a:t>
            </a:r>
            <a:endParaRPr lang="fr-FR" dirty="0"/>
          </a:p>
        </p:txBody>
      </p:sp>
      <p:sp>
        <p:nvSpPr>
          <p:cNvPr id="3" name="Espace réservé du contenu 2"/>
          <p:cNvSpPr>
            <a:spLocks noGrp="1"/>
          </p:cNvSpPr>
          <p:nvPr>
            <p:ph idx="1"/>
          </p:nvPr>
        </p:nvSpPr>
        <p:spPr>
          <a:xfrm>
            <a:off x="457200" y="505600"/>
            <a:ext cx="8220692" cy="5895201"/>
          </a:xfrm>
        </p:spPr>
        <p:txBody>
          <a:bodyPr/>
          <a:lstStyle/>
          <a:p>
            <a:endParaRPr lang="fr-FR" sz="8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sz="2400" b="1" u="sng" dirty="0" smtClean="0">
                <a:latin typeface="Arial Unicode MS" panose="020B0604020202020204" pitchFamily="34" charset="-128"/>
                <a:ea typeface="Arial Unicode MS" panose="020B0604020202020204" pitchFamily="34" charset="-128"/>
                <a:cs typeface="Arial Unicode MS" panose="020B0604020202020204" pitchFamily="34" charset="-128"/>
              </a:rPr>
              <a:t>II. Point sur le recensement des effectifs femmes /hommes au sein des instances </a:t>
            </a:r>
            <a:endParaRPr lang="fr-FR" sz="2400" b="1" u="sng"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altLang="fr-FR" sz="1600" dirty="0" smtClean="0">
                <a:latin typeface="Arial Unicode MS" pitchFamily="34" charset="-128"/>
                <a:ea typeface="Arial Unicode MS" pitchFamily="34" charset="-128"/>
                <a:cs typeface="Arial Unicode MS" pitchFamily="34" charset="-128"/>
              </a:rPr>
              <a:t>➣  Etat d’avancement des travaux au sein des ministères</a:t>
            </a:r>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endPar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La date du 31 mars indiquée dans la circulaire du 5 janvier 2018 est respectée pour l’ensemble des instances (CT et CAP), au niveau ministériel et au niveau local.</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algn="just"/>
            <a:r>
              <a:rPr lang="fr-FR" altLang="fr-FR" sz="1400" dirty="0" smtClean="0">
                <a:latin typeface="Arial Unicode MS" pitchFamily="34" charset="-128"/>
                <a:ea typeface="Arial Unicode MS" pitchFamily="34" charset="-128"/>
                <a:cs typeface="Arial Unicode MS" pitchFamily="34" charset="-128"/>
              </a:rPr>
              <a:t>➣ </a:t>
            </a:r>
            <a:r>
              <a:rPr lang="fr-FR" altLang="fr-FR" sz="1400" dirty="0">
                <a:latin typeface="Arial Unicode MS" pitchFamily="34" charset="-128"/>
                <a:ea typeface="Arial Unicode MS" pitchFamily="34" charset="-128"/>
                <a:cs typeface="Arial Unicode MS" pitchFamily="34" charset="-128"/>
              </a:rPr>
              <a:t>	</a:t>
            </a:r>
            <a:r>
              <a:rPr lang="fr-FR" altLang="fr-FR" sz="1600" dirty="0" smtClean="0">
                <a:latin typeface="Arial Unicode MS" pitchFamily="34" charset="-128"/>
                <a:ea typeface="Arial Unicode MS" pitchFamily="34" charset="-128"/>
                <a:cs typeface="Arial Unicode MS" pitchFamily="34" charset="-128"/>
              </a:rPr>
              <a:t>Concernant la FPT, la circulaire a été publiée le 28 mars 2018.</a:t>
            </a:r>
          </a:p>
          <a:p>
            <a:pPr algn="just"/>
            <a:r>
              <a:rPr lang="fr-FR" altLang="fr-FR" sz="1400" dirty="0">
                <a:latin typeface="Arial Unicode MS" pitchFamily="34" charset="-128"/>
                <a:ea typeface="Arial Unicode MS" pitchFamily="34" charset="-128"/>
                <a:cs typeface="Arial Unicode MS" pitchFamily="34" charset="-128"/>
              </a:rPr>
              <a:t>	</a:t>
            </a:r>
            <a:endParaRPr lang="fr-FR"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altLang="fr-FR" sz="1400" dirty="0">
                <a:latin typeface="Arial Unicode MS" pitchFamily="34" charset="-128"/>
                <a:ea typeface="Arial Unicode MS" pitchFamily="34" charset="-128"/>
                <a:cs typeface="Arial Unicode MS" pitchFamily="34" charset="-128"/>
              </a:rPr>
              <a:t>➣ 	</a:t>
            </a:r>
            <a:r>
              <a:rPr lang="fr-FR" altLang="fr-FR" sz="1600" dirty="0">
                <a:latin typeface="Arial Unicode MS" pitchFamily="34" charset="-128"/>
                <a:ea typeface="Arial Unicode MS" pitchFamily="34" charset="-128"/>
                <a:cs typeface="Arial Unicode MS" pitchFamily="34" charset="-128"/>
              </a:rPr>
              <a:t>Concernant la FPH</a:t>
            </a:r>
            <a:r>
              <a:rPr lang="fr-FR" altLang="fr-FR" sz="1600" dirty="0" smtClean="0">
                <a:latin typeface="Arial Unicode MS" pitchFamily="34" charset="-128"/>
                <a:ea typeface="Arial Unicode MS" pitchFamily="34" charset="-128"/>
                <a:cs typeface="Arial Unicode MS" pitchFamily="34" charset="-128"/>
              </a:rPr>
              <a:t>, l’instruction élections professionnelles a été diffusée aux</a:t>
            </a:r>
          </a:p>
          <a:p>
            <a:pPr algn="just"/>
            <a:r>
              <a:rPr lang="fr-FR" altLang="fr-FR" sz="1600" dirty="0" smtClean="0">
                <a:latin typeface="Arial Unicode MS" pitchFamily="34" charset="-128"/>
                <a:ea typeface="Arial Unicode MS" pitchFamily="34" charset="-128"/>
                <a:cs typeface="Arial Unicode MS" pitchFamily="34" charset="-128"/>
              </a:rPr>
              <a:t>Fédérations syndicales nationales et à la FHF et aux ARS et publiée le 9 avril 2018.</a:t>
            </a:r>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fr-FR"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sz="9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buFontTx/>
              <a:buChar char="-"/>
            </a:pPr>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altLang="fr-FR" sz="16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itchFamily="2" charset="2"/>
              </a:rPr>
              <a:t> </a:t>
            </a: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dirty="0"/>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6</a:t>
            </a:fld>
            <a:endParaRPr lang="fr-FR" altLang="fr-FR" dirty="0"/>
          </a:p>
        </p:txBody>
      </p:sp>
    </p:spTree>
    <p:extLst>
      <p:ext uri="{BB962C8B-B14F-4D97-AF65-F5344CB8AC3E}">
        <p14:creationId xmlns:p14="http://schemas.microsoft.com/office/powerpoint/2010/main" xmlns="" val="1150421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4478"/>
            <a:ext cx="8229600" cy="241122"/>
          </a:xfrm>
        </p:spPr>
        <p:txBody>
          <a:bodyPr/>
          <a:lstStyle/>
          <a:p>
            <a:r>
              <a:rPr lang="fr-FR" dirty="0"/>
              <a:t>Elections professionnelles 2018 : </a:t>
            </a:r>
            <a:r>
              <a:rPr lang="fr-FR" dirty="0" smtClean="0"/>
              <a:t>recensement  femmes/hommes</a:t>
            </a:r>
            <a:endParaRPr lang="fr-FR" dirty="0"/>
          </a:p>
        </p:txBody>
      </p:sp>
      <p:sp>
        <p:nvSpPr>
          <p:cNvPr id="3" name="Espace réservé du contenu 2"/>
          <p:cNvSpPr>
            <a:spLocks noGrp="1"/>
          </p:cNvSpPr>
          <p:nvPr>
            <p:ph idx="1"/>
          </p:nvPr>
        </p:nvSpPr>
        <p:spPr>
          <a:xfrm>
            <a:off x="457200" y="505600"/>
            <a:ext cx="8220692" cy="5895201"/>
          </a:xfrm>
        </p:spPr>
        <p:txBody>
          <a:bodyPr/>
          <a:lstStyle/>
          <a:p>
            <a:pPr algn="just"/>
            <a:r>
              <a:rPr lang="fr-FR" altLang="fr-FR" sz="1600" dirty="0" smtClean="0">
                <a:latin typeface="Arial Unicode MS" pitchFamily="34" charset="-128"/>
                <a:ea typeface="Arial Unicode MS" pitchFamily="34" charset="-128"/>
                <a:cs typeface="Arial Unicode MS" pitchFamily="34" charset="-128"/>
              </a:rPr>
              <a:t>➣ </a:t>
            </a:r>
            <a:r>
              <a:rPr lang="fr-FR" altLang="fr-FR" sz="1600" dirty="0">
                <a:latin typeface="Arial Unicode MS" pitchFamily="34" charset="-128"/>
                <a:ea typeface="Arial Unicode MS" pitchFamily="34" charset="-128"/>
                <a:cs typeface="Arial Unicode MS" pitchFamily="34" charset="-128"/>
              </a:rPr>
              <a:t>	</a:t>
            </a:r>
            <a:r>
              <a:rPr lang="fr-FR" altLang="fr-FR" sz="1600" dirty="0" smtClean="0">
                <a:latin typeface="Arial Unicode MS" pitchFamily="34" charset="-128"/>
                <a:ea typeface="Arial Unicode MS" pitchFamily="34" charset="-128"/>
                <a:cs typeface="Arial Unicode MS" pitchFamily="34" charset="-128"/>
              </a:rPr>
              <a:t>Exemples :</a:t>
            </a:r>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1800" b="1" u="sng" dirty="0" smtClean="0">
                <a:latin typeface="Arial Unicode MS" panose="020B0604020202020204" pitchFamily="34" charset="-128"/>
                <a:ea typeface="Arial Unicode MS" panose="020B0604020202020204" pitchFamily="34" charset="-128"/>
                <a:cs typeface="Arial Unicode MS" panose="020B0604020202020204" pitchFamily="34" charset="-128"/>
              </a:rPr>
              <a:t>FPE</a:t>
            </a:r>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CTM Affaires étrangères : 8706 (51,63%) femmes et 8157 (48,37%) hommes</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CTM Agriculture : 24 310 (59,22%) femmes et 16 741 (40,78%) hommes</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CTM Culture : 13 006 (53,32%) femmes et 11 383 (46,67%)</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CTM Défense : 39,71% femmes et 60,29% hommes</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CTM Ecologie : 26 292 (39,10%) femmes et 40 956 (60,90%) hommes</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CTM Economie : 66,68% femmes et 43,32% hommes</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CTM Education nationale : 743 378 (72,39%) femmes et 283 494 (27,61%) hommes</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CTM Enseignement supérieur : 150 479 (50,57%) femmes et 147 091 (49,43%) hommes</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CTM Intérieur :  70 492 (36,70%) femmes et 121 583 (63,30%) hommes</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CTM Justice : 54,39% femmes et 45,61% hommes</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CTM Santé/affaires sociales : 70,16% femmes et 29,84% hommes</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CTM Sports : 43,07% femmes et 56,93% hommes</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CTM Travail : 70,30% femmes et 29,61% hommes</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CTM Premier ministre : 1830 (50,19%) femmes et 1816 (49,81%) hommes </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 du Conseil d’Etat : 67,14% femmes et 32,86% hommes</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 de la Cour des comptes : 63,63% femmes et 36,37 % hommes</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 de la grande chancellerie de la Légion d’Honneur : 70,08% femmes et 29,92% hommes</a:t>
            </a:r>
          </a:p>
          <a:p>
            <a:pPr algn="just"/>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CT national de La Poste : 115 507 (52,88%) femmes et 102 944 (47,12%) hommes</a:t>
            </a:r>
            <a:endParaRPr lang="fr-FR"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endParaRPr lang="fr-FR" altLang="fr-FR" sz="1600" i="1" u="sng"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sym typeface="Wingdings" pitchFamily="2" charset="2"/>
            </a:endParaRPr>
          </a:p>
          <a:p>
            <a:pPr algn="just">
              <a:buFontTx/>
              <a:buChar char="-"/>
            </a:pPr>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altLang="fr-FR" sz="1600" dirty="0">
                <a:latin typeface="Arial Unicode MS" panose="020B0604020202020204" pitchFamily="34" charset="-128"/>
                <a:ea typeface="Arial Unicode MS" panose="020B0604020202020204" pitchFamily="34" charset="-128"/>
                <a:cs typeface="Arial Unicode MS" panose="020B0604020202020204" pitchFamily="34" charset="-128"/>
                <a:sym typeface="Wingdings" pitchFamily="2" charset="2"/>
              </a:rPr>
              <a:t> </a:t>
            </a: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dirty="0"/>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7</a:t>
            </a:fld>
            <a:endParaRPr lang="fr-FR" altLang="fr-FR" dirty="0"/>
          </a:p>
        </p:txBody>
      </p:sp>
    </p:spTree>
    <p:extLst>
      <p:ext uri="{BB962C8B-B14F-4D97-AF65-F5344CB8AC3E}">
        <p14:creationId xmlns:p14="http://schemas.microsoft.com/office/powerpoint/2010/main" xmlns="" val="385343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E7B86FE-D202-4A72-8B09-A8E148AFD233}"/>
              </a:ext>
            </a:extLst>
          </p:cNvPr>
          <p:cNvSpPr>
            <a:spLocks noGrp="1"/>
          </p:cNvSpPr>
          <p:nvPr>
            <p:ph type="title"/>
          </p:nvPr>
        </p:nvSpPr>
        <p:spPr/>
        <p:txBody>
          <a:bodyPr/>
          <a:lstStyle/>
          <a:p>
            <a:r>
              <a:rPr lang="fr-FR" dirty="0"/>
              <a:t>Elections professionnelles 2018 : </a:t>
            </a:r>
            <a:r>
              <a:rPr lang="fr-FR" dirty="0" smtClean="0"/>
              <a:t>recensement femmes/hommes</a:t>
            </a:r>
            <a:endParaRPr lang="fr-FR" dirty="0"/>
          </a:p>
        </p:txBody>
      </p:sp>
      <p:sp>
        <p:nvSpPr>
          <p:cNvPr id="4" name="Espace réservé du texte 3">
            <a:extLst>
              <a:ext uri="{FF2B5EF4-FFF2-40B4-BE49-F238E27FC236}">
                <a16:creationId xmlns:a16="http://schemas.microsoft.com/office/drawing/2014/main" xmlns="" id="{792C341A-E224-4CEE-A026-F8056F7D06CB}"/>
              </a:ext>
            </a:extLst>
          </p:cNvPr>
          <p:cNvSpPr>
            <a:spLocks noGrp="1"/>
          </p:cNvSpPr>
          <p:nvPr>
            <p:ph type="body" idx="10"/>
          </p:nvPr>
        </p:nvSpPr>
        <p:spPr/>
        <p:txBody>
          <a:bodyPr/>
          <a:lstStyle/>
          <a:p>
            <a:endParaRPr lang="fr-FR"/>
          </a:p>
        </p:txBody>
      </p:sp>
      <p:sp>
        <p:nvSpPr>
          <p:cNvPr id="9" name="Espace réservé du texte 8">
            <a:extLst>
              <a:ext uri="{FF2B5EF4-FFF2-40B4-BE49-F238E27FC236}">
                <a16:creationId xmlns:a16="http://schemas.microsoft.com/office/drawing/2014/main" xmlns="" id="{D018803C-CFDA-460A-AEA8-FB046A48CFC7}"/>
              </a:ext>
            </a:extLst>
          </p:cNvPr>
          <p:cNvSpPr>
            <a:spLocks noGrp="1"/>
          </p:cNvSpPr>
          <p:nvPr>
            <p:ph type="body" idx="15"/>
          </p:nvPr>
        </p:nvSpPr>
        <p:spPr/>
        <p:txBody>
          <a:bodyPr/>
          <a:lstStyle/>
          <a:p>
            <a:endParaRPr lang="fr-FR"/>
          </a:p>
        </p:txBody>
      </p:sp>
      <p:sp>
        <p:nvSpPr>
          <p:cNvPr id="10" name="Espace réservé du numéro de diapositive 9">
            <a:extLst>
              <a:ext uri="{FF2B5EF4-FFF2-40B4-BE49-F238E27FC236}">
                <a16:creationId xmlns:a16="http://schemas.microsoft.com/office/drawing/2014/main" xmlns="" id="{47EF2649-73B8-4BC6-A479-3EA541EDE2E6}"/>
              </a:ext>
            </a:extLst>
          </p:cNvPr>
          <p:cNvSpPr>
            <a:spLocks noGrp="1"/>
          </p:cNvSpPr>
          <p:nvPr>
            <p:ph type="sldNum" sz="quarter" idx="16"/>
          </p:nvPr>
        </p:nvSpPr>
        <p:spPr/>
        <p:txBody>
          <a:bodyPr/>
          <a:lstStyle/>
          <a:p>
            <a:pPr>
              <a:defRPr/>
            </a:pPr>
            <a:fld id="{A148F07E-8F1C-4B9C-8B65-D9F47AC0A6FD}" type="slidenum">
              <a:rPr lang="fr-FR" altLang="fr-FR" smtClean="0"/>
              <a:pPr>
                <a:defRPr/>
              </a:pPr>
              <a:t>8</a:t>
            </a:fld>
            <a:endParaRPr lang="fr-FR" altLang="fr-FR"/>
          </a:p>
        </p:txBody>
      </p:sp>
      <p:sp>
        <p:nvSpPr>
          <p:cNvPr id="11" name="Espace réservé du contenu 2">
            <a:extLst>
              <a:ext uri="{FF2B5EF4-FFF2-40B4-BE49-F238E27FC236}">
                <a16:creationId xmlns:a16="http://schemas.microsoft.com/office/drawing/2014/main" xmlns="" id="{93552171-7CA8-4E72-A465-2A219ED38880}"/>
              </a:ext>
            </a:extLst>
          </p:cNvPr>
          <p:cNvSpPr>
            <a:spLocks noGrp="1"/>
          </p:cNvSpPr>
          <p:nvPr>
            <p:ph idx="1"/>
          </p:nvPr>
        </p:nvSpPr>
        <p:spPr>
          <a:xfrm>
            <a:off x="457200" y="834501"/>
            <a:ext cx="8220692" cy="5566299"/>
          </a:xfrm>
        </p:spPr>
        <p:txBody>
          <a:bodyPr/>
          <a:lstStyle/>
          <a:p>
            <a:pPr algn="just"/>
            <a:r>
              <a:rPr lang="fr-FR" sz="1800" b="1" u="sng" dirty="0" smtClean="0">
                <a:latin typeface="Arial Unicode MS" panose="020B0604020202020204" pitchFamily="34" charset="-128"/>
                <a:ea typeface="Arial Unicode MS" panose="020B0604020202020204" pitchFamily="34" charset="-128"/>
                <a:cs typeface="Arial Unicode MS" panose="020B0604020202020204" pitchFamily="34" charset="-128"/>
              </a:rPr>
              <a:t>FPT</a:t>
            </a:r>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algn="just"/>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CT du conseil départemental de la Drôme : 1461 (65,57%) femmes et 767 (34,42%) </a:t>
            </a:r>
          </a:p>
          <a:p>
            <a:pPr algn="just"/>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hommes </a:t>
            </a:r>
            <a:endParaRPr lang="fr-FR" sz="18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CT du conseil départemental des Alpes Haute Provence : 615 (55,15%) </a:t>
            </a:r>
          </a:p>
          <a:p>
            <a:pPr algn="just"/>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femmes et 500 (44,84%) hommes</a:t>
            </a:r>
          </a:p>
          <a:p>
            <a:pPr algn="just"/>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CIG Grande couronne de la région Ile de France : 3551 (68,16%) femmes et </a:t>
            </a:r>
          </a:p>
          <a:p>
            <a:pPr algn="just"/>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1659 hommes (31,84%) </a:t>
            </a:r>
          </a:p>
          <a:p>
            <a:pPr algn="just"/>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CIG Petite couronne de la région Ile de France : 55% femmes et 45% hommes</a:t>
            </a:r>
          </a:p>
          <a:p>
            <a:pPr algn="just"/>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CDG Nord : 64,46% femmes et 34,54%  </a:t>
            </a:r>
          </a:p>
          <a:p>
            <a:pPr algn="just"/>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CT région Pays de la Loire : 59,63% femmes et 40,37% hommes</a:t>
            </a:r>
          </a:p>
          <a:p>
            <a:pPr algn="just"/>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Conseil régional Ile de France : 6072 (60%) femmes </a:t>
            </a:r>
            <a:r>
              <a:rPr lang="fr-FR" sz="1800" smtClean="0">
                <a:latin typeface="Arial Unicode MS" panose="020B0604020202020204" pitchFamily="34" charset="-128"/>
                <a:ea typeface="Arial Unicode MS" panose="020B0604020202020204" pitchFamily="34" charset="-128"/>
                <a:cs typeface="Arial Unicode MS" panose="020B0604020202020204" pitchFamily="34" charset="-128"/>
              </a:rPr>
              <a:t>et 4121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(40%) hommes </a:t>
            </a:r>
          </a:p>
          <a:p>
            <a:pPr algn="just"/>
            <a:endPar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1800" b="1" u="sng" dirty="0" smtClean="0">
                <a:latin typeface="Arial Unicode MS" panose="020B0604020202020204" pitchFamily="34" charset="-128"/>
                <a:ea typeface="Arial Unicode MS" panose="020B0604020202020204" pitchFamily="34" charset="-128"/>
                <a:cs typeface="Arial Unicode MS" panose="020B0604020202020204" pitchFamily="34" charset="-128"/>
              </a:rPr>
              <a:t>FPH</a:t>
            </a:r>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algn="just"/>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AP-HP : CT d’établissement central : 76,15% de femmes et 23,85% d’hommes</a:t>
            </a:r>
          </a:p>
          <a:p>
            <a:endParaRPr lang="fr-FR" sz="1800" b="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396225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Elections professionnelles 2018 : </a:t>
            </a:r>
            <a:r>
              <a:rPr lang="fr-FR" dirty="0" smtClean="0"/>
              <a:t>décrets à prendre </a:t>
            </a:r>
            <a:endParaRPr lang="fr-FR" dirty="0"/>
          </a:p>
        </p:txBody>
      </p:sp>
      <p:sp>
        <p:nvSpPr>
          <p:cNvPr id="3" name="Espace réservé du contenu 2"/>
          <p:cNvSpPr>
            <a:spLocks noGrp="1"/>
          </p:cNvSpPr>
          <p:nvPr>
            <p:ph idx="1"/>
          </p:nvPr>
        </p:nvSpPr>
        <p:spPr>
          <a:xfrm>
            <a:off x="289708" y="777486"/>
            <a:ext cx="8229600" cy="5501393"/>
          </a:xfrm>
        </p:spPr>
        <p:txBody>
          <a:bodyPr/>
          <a:lstStyle/>
          <a:p>
            <a:r>
              <a:rPr lang="fr-FR" sz="2400" b="1" u="sng" dirty="0" smtClean="0">
                <a:latin typeface="Arial Unicode MS" panose="020B0604020202020204" pitchFamily="34" charset="-128"/>
                <a:ea typeface="Arial Unicode MS" panose="020B0604020202020204" pitchFamily="34" charset="-128"/>
                <a:cs typeface="Arial Unicode MS" panose="020B0604020202020204" pitchFamily="34" charset="-128"/>
              </a:rPr>
              <a:t>III. Point sur les décrets à prendre</a:t>
            </a:r>
            <a:endParaRPr lang="fr-FR" sz="2400" b="1" u="sng"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1600" b="1" u="sng" dirty="0" smtClean="0">
                <a:latin typeface="Arial Unicode MS" panose="020B0604020202020204" pitchFamily="34" charset="-128"/>
                <a:ea typeface="Arial Unicode MS" panose="020B0604020202020204" pitchFamily="34" charset="-128"/>
                <a:cs typeface="Arial Unicode MS" panose="020B0604020202020204" pitchFamily="34" charset="-128"/>
              </a:rPr>
              <a:t>Décrets Etat </a:t>
            </a:r>
            <a:r>
              <a:rPr lang="fr-FR" sz="1600" b="1" dirty="0">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r>
              <a:rPr lang="fr-FR" altLang="fr-FR" sz="1600" dirty="0">
                <a:latin typeface="Arial Unicode MS" panose="020B0604020202020204" pitchFamily="34" charset="-128"/>
                <a:ea typeface="Arial Unicode MS" panose="020B0604020202020204" pitchFamily="34" charset="-128"/>
                <a:cs typeface="Arial Unicode MS" panose="020B0604020202020204" pitchFamily="34" charset="-128"/>
              </a:rPr>
              <a:t>➣ S</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ecteur jeunesse et sports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maintien instances suite à la nouvelle composition gouvernementale : décret n°2018-121 du 9 février 2018 publié</a:t>
            </a:r>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altLang="fr-FR" sz="1600" dirty="0">
                <a:latin typeface="Arial Unicode MS" pitchFamily="34" charset="-128"/>
                <a:ea typeface="Arial Unicode MS" pitchFamily="34" charset="-128"/>
                <a:cs typeface="Arial Unicode MS" pitchFamily="34" charset="-128"/>
              </a:rPr>
              <a:t>➣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Education nationale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maintien des instances suite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à la nouvelle composition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gouvernementale : décret n°2018-131 du 23 février 2018 publié</a:t>
            </a:r>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altLang="fr-FR" sz="1600" dirty="0">
                <a:latin typeface="Arial Unicode MS" pitchFamily="34" charset="-128"/>
                <a:ea typeface="Arial Unicode MS" pitchFamily="34" charset="-128"/>
                <a:cs typeface="Arial Unicode MS" pitchFamily="34" charset="-128"/>
              </a:rPr>
              <a:t>➣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Enseignement supérieur et la recherche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pour maintien des instances existantes et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définition de l’architecture des instances en vue du prochain renouvellement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général : A l’examen du Conseil d’Etat</a:t>
            </a:r>
          </a:p>
          <a:p>
            <a:pPr algn="just"/>
            <a:r>
              <a:rPr lang="fr-FR" altLang="fr-FR" sz="1600" dirty="0" smtClean="0">
                <a:latin typeface="Arial Unicode MS" pitchFamily="34" charset="-128"/>
                <a:ea typeface="Arial Unicode MS" pitchFamily="34" charset="-128"/>
                <a:cs typeface="Arial Unicode MS" pitchFamily="34" charset="-128"/>
              </a:rPr>
              <a:t>➣ Architecture instances Education nationale / jeunesse et sports : A l’examen du Conseil d’Etat </a:t>
            </a:r>
          </a:p>
          <a:p>
            <a:pPr algn="just"/>
            <a:r>
              <a:rPr lang="fr-FR" altLang="fr-FR" sz="1600" dirty="0" smtClean="0">
                <a:latin typeface="Arial Unicode MS" pitchFamily="34" charset="-128"/>
                <a:ea typeface="Arial Unicode MS" pitchFamily="34" charset="-128"/>
                <a:cs typeface="Arial Unicode MS" pitchFamily="34" charset="-128"/>
              </a:rPr>
              <a:t>➣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Décret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relatif aux CHSCT au sein du ministère de la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justice : version définitive non  parvenue à la DGAFP</a:t>
            </a:r>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1600" b="1" u="sng" dirty="0" smtClean="0">
                <a:latin typeface="Arial Unicode MS" panose="020B0604020202020204" pitchFamily="34" charset="-128"/>
                <a:ea typeface="Arial Unicode MS" panose="020B0604020202020204" pitchFamily="34" charset="-128"/>
                <a:cs typeface="Arial Unicode MS" panose="020B0604020202020204" pitchFamily="34" charset="-128"/>
              </a:rPr>
              <a:t>Décrets FPT</a:t>
            </a:r>
            <a:r>
              <a:rPr lang="fr-FR"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r>
              <a:rPr lang="fr-FR" altLang="fr-FR" sz="1600" dirty="0" smtClean="0">
                <a:latin typeface="Arial Unicode MS" pitchFamily="34" charset="-128"/>
                <a:ea typeface="Arial Unicode MS" pitchFamily="34" charset="-128"/>
                <a:cs typeface="Arial Unicode MS" pitchFamily="34" charset="-128"/>
              </a:rPr>
              <a:t>➣ Décret modifiant quelques dispositions concernant les instances FPT : décret n°2018-55 du 31 janvier 2018 publié</a:t>
            </a:r>
            <a:endParaRPr lang="fr-FR" sz="16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altLang="fr-FR" sz="1600" dirty="0">
                <a:latin typeface="Arial Unicode MS" pitchFamily="34" charset="-128"/>
                <a:ea typeface="Arial Unicode MS" pitchFamily="34" charset="-128"/>
                <a:cs typeface="Arial Unicode MS" pitchFamily="34" charset="-128"/>
              </a:rPr>
              <a:t>➣ D</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écret concernant les CAP des fonctionnaires sociaux éducatifs de la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FPT: décret n°2018-183 du 14 mars 2018 publié</a:t>
            </a:r>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fr-FR" altLang="fr-FR" sz="1600" dirty="0" smtClean="0">
                <a:latin typeface="Arial Unicode MS" pitchFamily="34" charset="-128"/>
                <a:ea typeface="Arial Unicode MS" pitchFamily="34" charset="-128"/>
                <a:cs typeface="Arial Unicode MS" pitchFamily="34" charset="-128"/>
              </a:rPr>
              <a:t>➣ </a:t>
            </a:r>
            <a:r>
              <a:rPr lang="fr-FR" altLang="fr-FR" sz="1600" dirty="0">
                <a:latin typeface="Arial Unicode MS" pitchFamily="34" charset="-128"/>
                <a:ea typeface="Arial Unicode MS" pitchFamily="34" charset="-128"/>
                <a:cs typeface="Arial Unicode MS" pitchFamily="34" charset="-128"/>
              </a:rPr>
              <a:t>D</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écret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n°2018-184 du 14 mars 2018 actualisant </a:t>
            </a:r>
            <a:r>
              <a:rPr lang="fr-FR" sz="1600" dirty="0">
                <a:latin typeface="Arial Unicode MS" panose="020B0604020202020204" pitchFamily="34" charset="-128"/>
                <a:ea typeface="Arial Unicode MS" panose="020B0604020202020204" pitchFamily="34" charset="-128"/>
                <a:cs typeface="Arial Unicode MS" panose="020B0604020202020204" pitchFamily="34" charset="-128"/>
              </a:rPr>
              <a:t>les groupes hiérarchiques au sein des CAP de la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FPT publié</a:t>
            </a:r>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sz="18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 </a:t>
            </a: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9</a:t>
            </a:fld>
            <a:endParaRPr lang="fr-FR" altLang="fr-FR"/>
          </a:p>
        </p:txBody>
      </p:sp>
    </p:spTree>
    <p:extLst>
      <p:ext uri="{BB962C8B-B14F-4D97-AF65-F5344CB8AC3E}">
        <p14:creationId xmlns:p14="http://schemas.microsoft.com/office/powerpoint/2010/main" xmlns="" val="1504340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Réunion OS 5 septembre 2">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_Thème Office">
      <a:majorFont>
        <a:latin typeface=""/>
        <a:ea typeface="ＭＳ Ｐゴシック"/>
        <a:cs typeface="ＭＳ Ｐゴシック"/>
      </a:majorFont>
      <a:minorFont>
        <a:latin typeface=""/>
        <a:ea typeface="ＭＳ Ｐゴシック"/>
        <a:cs typeface="ＭＳ Ｐゴシック"/>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Réunion OS 5 septembre 2</Template>
  <TotalTime>7293</TotalTime>
  <Words>2825</Words>
  <Application>Microsoft Office PowerPoint</Application>
  <PresentationFormat>Affichage à l'écran (4:3)</PresentationFormat>
  <Paragraphs>332</Paragraphs>
  <Slides>20</Slides>
  <Notes>3</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Réunion OS 5 septembre 2</vt:lpstr>
      <vt:lpstr>Elections professionnelles 2018 Groupe de travail avec les organisations syndicales </vt:lpstr>
      <vt:lpstr>Elections professionnelles 2018</vt:lpstr>
      <vt:lpstr>Elections professionnelles 2018 : Suivi des questions du GT du 13 février 2018 </vt:lpstr>
      <vt:lpstr>Elections professionnelles 2018 : Suivi des questions du GT du 13 février 2018</vt:lpstr>
      <vt:lpstr>Elections professionnelles 2018 : Suivi des questions du GT du 13 février 2018</vt:lpstr>
      <vt:lpstr>Elections professionnelles 2018 : recensement effectifs femmes/hommes</vt:lpstr>
      <vt:lpstr>Elections professionnelles 2018 : recensement  femmes/hommes</vt:lpstr>
      <vt:lpstr>Elections professionnelles 2018 : recensement femmes/hommes</vt:lpstr>
      <vt:lpstr>Elections professionnelles 2018 : décrets à prendre </vt:lpstr>
      <vt:lpstr>Elections professionnelles 2018 : décrets à prendre</vt:lpstr>
      <vt:lpstr>Elections professionnelles 2018 : remontée des résultats </vt:lpstr>
      <vt:lpstr>Elections professionnelles 2018 : remontée des résultats</vt:lpstr>
      <vt:lpstr>Elections professionnelles 2018 : remontée des résultats </vt:lpstr>
      <vt:lpstr>Elections professionnelles 2018 : remontée des résultats</vt:lpstr>
      <vt:lpstr>Elections professionnelles 2018 : remontée des résultats</vt:lpstr>
      <vt:lpstr>Elections professionnelles 2018 : remontée des résultats </vt:lpstr>
      <vt:lpstr>Elections professionnelles 2018 : remontée des résultats</vt:lpstr>
      <vt:lpstr>Elections professionnelles 2018 : Remontée des résultats</vt:lpstr>
      <vt:lpstr>Elections professionnelles 2018 : Remontée des résultats</vt:lpstr>
      <vt:lpstr>Elections professionnelles 2018 : prochaines étapes</vt:lpstr>
    </vt:vector>
  </TitlesOfParts>
  <Company>MINEFI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trebucq</dc:creator>
  <cp:lastModifiedBy>Administrateur</cp:lastModifiedBy>
  <cp:revision>959</cp:revision>
  <cp:lastPrinted>2018-04-18T14:47:05Z</cp:lastPrinted>
  <dcterms:created xsi:type="dcterms:W3CDTF">2017-07-18T16:49:51Z</dcterms:created>
  <dcterms:modified xsi:type="dcterms:W3CDTF">2018-04-24T09:40:34Z</dcterms:modified>
</cp:coreProperties>
</file>