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16"/>
  </p:notesMasterIdLst>
  <p:sldIdLst>
    <p:sldId id="260" r:id="rId2"/>
    <p:sldId id="262" r:id="rId3"/>
    <p:sldId id="263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/>
              <a:t>Part</a:t>
            </a:r>
            <a:r>
              <a:rPr lang="fr-FR" b="1" baseline="0" dirty="0"/>
              <a:t> des primes / </a:t>
            </a:r>
            <a:r>
              <a:rPr lang="fr-FR" b="1" baseline="0" dirty="0" smtClean="0"/>
              <a:t>salaire brut </a:t>
            </a:r>
            <a:r>
              <a:rPr lang="fr-FR" b="1" baseline="0" dirty="0"/>
              <a:t>en 2015 (%)</a:t>
            </a:r>
            <a:endParaRPr lang="fr-FR" b="1" dirty="0"/>
          </a:p>
        </c:rich>
      </c:tx>
      <c:layout>
        <c:manualLayout>
          <c:xMode val="edge"/>
          <c:yMode val="edge"/>
          <c:x val="0.11563188976377953"/>
          <c:y val="2.777777777777777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Feuil2!$B$3:$F$3</c:f>
              <c:strCache>
                <c:ptCount val="5"/>
                <c:pt idx="0">
                  <c:v>FPE</c:v>
                </c:pt>
                <c:pt idx="1">
                  <c:v>FPE hors enseignants</c:v>
                </c:pt>
                <c:pt idx="2">
                  <c:v>FPT</c:v>
                </c:pt>
                <c:pt idx="3">
                  <c:v>FPH</c:v>
                </c:pt>
                <c:pt idx="4">
                  <c:v>3FP</c:v>
                </c:pt>
              </c:strCache>
            </c:strRef>
          </c:cat>
          <c:val>
            <c:numRef>
              <c:f>Feuil2!$B$7:$F$7</c:f>
              <c:numCache>
                <c:formatCode>#\ ##0.0</c:formatCode>
                <c:ptCount val="5"/>
                <c:pt idx="0">
                  <c:v>22.025949907455296</c:v>
                </c:pt>
                <c:pt idx="1">
                  <c:v>30.3</c:v>
                </c:pt>
                <c:pt idx="2" formatCode="0.0">
                  <c:v>23.355817875210793</c:v>
                </c:pt>
                <c:pt idx="3">
                  <c:v>22.1</c:v>
                </c:pt>
                <c:pt idx="4">
                  <c:v>22.637523538260371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257920"/>
        <c:axId val="118263808"/>
      </c:barChart>
      <c:catAx>
        <c:axId val="11825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8263808"/>
        <c:crosses val="autoZero"/>
        <c:auto val="1"/>
        <c:lblAlgn val="ctr"/>
        <c:lblOffset val="100"/>
        <c:noMultiLvlLbl val="0"/>
      </c:catAx>
      <c:valAx>
        <c:axId val="118263808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825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u="none"/>
              <a:t>FPE</a:t>
            </a:r>
            <a:r>
              <a:rPr lang="fr-FR" b="1" u="none" baseline="0"/>
              <a:t> : détail </a:t>
            </a:r>
            <a:r>
              <a:rPr lang="fr-FR" b="1" u="none"/>
              <a:t>de la rémunération brute (2016, %)</a:t>
            </a:r>
          </a:p>
        </c:rich>
      </c:tx>
      <c:layout>
        <c:manualLayout>
          <c:xMode val="edge"/>
          <c:yMode val="edge"/>
          <c:x val="0.11365966754155729"/>
          <c:y val="2.3148148148148147E-2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6FF6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669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4722222222222223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111111111111112E-2"/>
                  <c:y val="0.21759259259259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83333333333334"/>
                  <c:y val="0.180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9166666666666668"/>
                  <c:y val="0.13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5555555555555554"/>
                  <c:y val="0.106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3194444444444444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2500000000000009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'6.1.1 dép pers État RA'!$A$6:$A$13</c:f>
              <c:strCache>
                <c:ptCount val="7"/>
                <c:pt idx="0">
                  <c:v>Traitement brut</c:v>
                </c:pt>
                <c:pt idx="1">
                  <c:v>Nouvelle bonification indiciaire (NBI)</c:v>
                </c:pt>
                <c:pt idx="2">
                  <c:v>Indemnité de résidence</c:v>
                </c:pt>
                <c:pt idx="3">
                  <c:v>Supplément familial de traitement</c:v>
                </c:pt>
                <c:pt idx="4">
                  <c:v>Majorations</c:v>
                </c:pt>
                <c:pt idx="5">
                  <c:v>Indemnités indexées</c:v>
                </c:pt>
                <c:pt idx="6">
                  <c:v>Indemnités non indexées</c:v>
                </c:pt>
              </c:strCache>
            </c:strRef>
          </c:cat>
          <c:val>
            <c:numRef>
              <c:f>'6.1.1 dép pers État RA'!$H$6:$H$13</c:f>
              <c:numCache>
                <c:formatCode>0.0%</c:formatCode>
                <c:ptCount val="7"/>
                <c:pt idx="0">
                  <c:v>0.74659753013781094</c:v>
                </c:pt>
                <c:pt idx="1">
                  <c:v>2.7166719031842452E-3</c:v>
                </c:pt>
                <c:pt idx="2">
                  <c:v>1.7293112083641357E-2</c:v>
                </c:pt>
                <c:pt idx="3">
                  <c:v>1.2833226637410305E-2</c:v>
                </c:pt>
                <c:pt idx="4">
                  <c:v>1.7351554771168523E-2</c:v>
                </c:pt>
                <c:pt idx="5">
                  <c:v>0.11439480686997329</c:v>
                </c:pt>
                <c:pt idx="6">
                  <c:v>8.8812808566910276E-2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'6.1.1 dép pers État RA'!$H$13</c15:sqref>
                  <c15:spPr xmlns:c15="http://schemas.microsoft.com/office/drawing/2012/chart"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15:spPr>
                  <c15:bubble3D val="0"/>
                  <c15:dLbl>
                    <c:idx val="6"/>
                    <c:layout>
                      <c:manualLayout>
                        <c:x val="0.18611111111111101"/>
                        <c:y val="-1.8518518518518517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15:dLbl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/>
          </p:nvPr>
        </p:nvSpPr>
        <p:spPr>
          <a:xfrm>
            <a:off x="0" y="0"/>
            <a:ext cx="2944812" cy="495300"/>
          </a:xfrm>
          <a:prstGeom prst="rect">
            <a:avLst/>
          </a:prstGeom>
          <a:noFill/>
        </p:spPr>
        <p:txBody>
          <a:bodyPr wrap="square" lIns="91440" tIns="45720" rIns="91440" bIns="45720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idx="1"/>
          </p:nvPr>
        </p:nvSpPr>
        <p:spPr>
          <a:xfrm>
            <a:off x="3849687" y="0"/>
            <a:ext cx="2944813" cy="495300"/>
          </a:xfrm>
          <a:prstGeom prst="rect">
            <a:avLst/>
          </a:prstGeom>
          <a:noFill/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Espace réservé de l'image des diapositives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1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wrap="square"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es commentaires 4"/>
          <p:cNvSpPr txBox="1">
            <a:spLocks noGrp="1"/>
          </p:cNvSpPr>
          <p:nvPr>
            <p:ph type="body" idx="3"/>
          </p:nvPr>
        </p:nvSpPr>
        <p:spPr>
          <a:xfrm>
            <a:off x="679450" y="4714875"/>
            <a:ext cx="5437187" cy="4465637"/>
          </a:xfrm>
          <a:prstGeom prst="rect">
            <a:avLst/>
          </a:prstGeom>
          <a:noFill/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idx="4"/>
          </p:nvPr>
        </p:nvSpPr>
        <p:spPr>
          <a:xfrm>
            <a:off x="0" y="9428162"/>
            <a:ext cx="2944812" cy="495300"/>
          </a:xfrm>
          <a:prstGeom prst="rect">
            <a:avLst/>
          </a:prstGeom>
          <a:noFill/>
        </p:spPr>
        <p:txBody>
          <a:bodyPr wrap="square" lIns="91440" tIns="45720" rIns="91440" bIns="45720" anchor="b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idx="5"/>
          </p:nvPr>
        </p:nvSpPr>
        <p:spPr>
          <a:xfrm>
            <a:off x="3849687" y="9428162"/>
            <a:ext cx="2944813" cy="495300"/>
          </a:xfrm>
          <a:prstGeom prst="rect">
            <a:avLst/>
          </a:prstGeom>
          <a:noFill/>
        </p:spPr>
        <p:txBody>
          <a:bodyPr wrap="square" lIns="91440" tIns="45720" rIns="91440" bIns="45720" anchor="b"/>
          <a:lstStyle>
            <a:lvl1pPr lvl="0">
              <a:defRPr/>
            </a:lvl1pPr>
          </a:lstStyle>
          <a:p>
            <a:fld id="{8B38DBA3-52F9-4AF4-A6A4-FA4D7DB2F99C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65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 txBox="1"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Espace réservé des commentaires 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3068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 txBox="1"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Espace réservé des commentaires 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384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"/>
          <p:cNvSpPr/>
          <p:nvPr/>
        </p:nvSpPr>
        <p:spPr>
          <a:xfrm rot="10800000">
            <a:off x="0" y="6354762"/>
            <a:ext cx="7219950" cy="0"/>
          </a:xfrm>
          <a:prstGeom prst="line">
            <a:avLst/>
          </a:prstGeom>
          <a:solidFill>
            <a:schemeClr val="accent1"/>
          </a:solidFill>
          <a:ln w="63500">
            <a:solidFill>
              <a:srgbClr val="001D72"/>
            </a:solidFill>
          </a:ln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pic>
        <p:nvPicPr>
          <p:cNvPr id="3" name="Image 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435850" y="5600700"/>
            <a:ext cx="1677987" cy="13096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 anchor="ctr"/>
          <a:lstStyle>
            <a:lvl1pPr lvl="0" algn="l">
              <a:defRPr sz="1400" b="0" i="0">
                <a:solidFill>
                  <a:schemeClr val="bg1"/>
                </a:solidFill>
                <a:latin typeface="Section-Medium"/>
              </a:defRPr>
            </a:lvl1pPr>
          </a:lstStyle>
          <a:p>
            <a:pPr lvl="0" algn="l"/>
            <a:r>
              <a:rPr lang="fr-FR" sz="1400" b="0" i="0">
                <a:solidFill>
                  <a:schemeClr val="bg1"/>
                </a:solidFill>
                <a:latin typeface="Section-Medium"/>
              </a:rPr>
              <a:t>Modifiez le style du titre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1"/>
          </p:nvPr>
        </p:nvSpPr>
        <p:spPr>
          <a:xfrm>
            <a:off x="457200" y="909637"/>
            <a:ext cx="8229600" cy="839788"/>
          </a:xfrm>
          <a:prstGeom prst="rect">
            <a:avLst/>
          </a:prstGeom>
          <a:noFill/>
        </p:spPr>
        <p:txBody>
          <a:bodyPr wrap="square"/>
          <a:lstStyle>
            <a:lvl1pPr lvl="0">
              <a:buNone/>
              <a:defRPr sz="2000" b="0" i="0">
                <a:latin typeface="Section-Bold"/>
              </a:defRPr>
            </a:lvl1pPr>
          </a:lstStyle>
          <a:p>
            <a:pPr lvl="0">
              <a:buNone/>
            </a:pPr>
            <a:r>
              <a:rPr lang="fr-FR" sz="2000" b="0" i="0">
                <a:latin typeface="Section-Bold"/>
              </a:rPr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Espace réservé du texte 5"/>
          <p:cNvSpPr txBox="1">
            <a:spLocks noGrp="1"/>
          </p:cNvSpPr>
          <p:nvPr>
            <p:ph type="body" idx="10"/>
          </p:nvPr>
        </p:nvSpPr>
        <p:spPr>
          <a:xfrm>
            <a:off x="7435850" y="274637"/>
            <a:ext cx="1239837" cy="239713"/>
          </a:xfrm>
          <a:prstGeom prst="rect">
            <a:avLst/>
          </a:prstGeom>
          <a:noFill/>
        </p:spPr>
        <p:txBody>
          <a:bodyPr wrap="square" anchor="b"/>
          <a:lstStyle>
            <a:lvl1pPr marL="0" lvl="0" indent="0" algn="r">
              <a:buNone/>
              <a:defRPr sz="1000" b="0" i="0">
                <a:solidFill>
                  <a:schemeClr val="bg1"/>
                </a:solidFill>
                <a:latin typeface="Section-Medium"/>
              </a:defRPr>
            </a:lvl1pPr>
          </a:lstStyle>
          <a:p>
            <a:pPr marL="0" lvl="0" indent="0" algn="r">
              <a:buNone/>
            </a:pPr>
            <a:r>
              <a:rPr lang="fr-FR" sz="1000" b="0" i="0">
                <a:solidFill>
                  <a:schemeClr val="bg1"/>
                </a:solidFill>
                <a:latin typeface="Section-Medium"/>
              </a:rPr>
              <a:t>Modifiez les styles du texte du masque</a:t>
            </a:r>
          </a:p>
        </p:txBody>
      </p:sp>
      <p:sp>
        <p:nvSpPr>
          <p:cNvPr id="7" name="Espace réservé du contenu 6"/>
          <p:cNvSpPr txBox="1">
            <a:spLocks noGrp="1"/>
          </p:cNvSpPr>
          <p:nvPr>
            <p:ph idx="12"/>
          </p:nvPr>
        </p:nvSpPr>
        <p:spPr>
          <a:xfrm>
            <a:off x="457200" y="3668712"/>
            <a:ext cx="3578225" cy="2057400"/>
          </a:xfrm>
          <a:prstGeom prst="rect">
            <a:avLst/>
          </a:prstGeom>
          <a:noFill/>
        </p:spPr>
        <p:txBody>
          <a:bodyPr wrap="square"/>
          <a:lstStyle>
            <a:lvl1pPr marL="0" lvl="0" indent="0">
              <a:buNone/>
              <a:defRPr sz="3200"/>
            </a:lvl1pPr>
          </a:lstStyle>
          <a:p>
            <a:pPr marL="0" lvl="0" indent="0">
              <a:buNone/>
            </a:pPr>
            <a:r>
              <a:rPr lang="fr-FR" sz="3200"/>
              <a:t>Cliquez sur l'icône pour ajouter une image</a:t>
            </a:r>
          </a:p>
        </p:txBody>
      </p:sp>
      <p:sp>
        <p:nvSpPr>
          <p:cNvPr id="8" name="Espace réservé du texte 7"/>
          <p:cNvSpPr txBox="1">
            <a:spLocks noGrp="1"/>
          </p:cNvSpPr>
          <p:nvPr>
            <p:ph type="body" idx="2"/>
          </p:nvPr>
        </p:nvSpPr>
        <p:spPr>
          <a:xfrm>
            <a:off x="4211637" y="3986212"/>
            <a:ext cx="4465638" cy="1739900"/>
          </a:xfrm>
          <a:prstGeom prst="rect">
            <a:avLst/>
          </a:prstGeom>
          <a:noFill/>
        </p:spPr>
        <p:txBody>
          <a:bodyPr wrap="square" anchor="t"/>
          <a:lstStyle>
            <a:lvl1pPr marL="0" lvl="0" indent="0">
              <a:buNone/>
              <a:defRPr sz="1200" b="0" i="0">
                <a:latin typeface="Section-Medium"/>
              </a:defRPr>
            </a:lvl1pPr>
          </a:lstStyle>
          <a:p>
            <a:pPr marL="0" lvl="0" indent="0">
              <a:buNone/>
            </a:pPr>
            <a:r>
              <a:rPr lang="fr-FR" sz="1200" b="0" i="0">
                <a:latin typeface="Section-Medium"/>
              </a:rPr>
              <a:t>Modifiez les styles du texte du masque</a:t>
            </a:r>
          </a:p>
        </p:txBody>
      </p:sp>
      <p:sp>
        <p:nvSpPr>
          <p:cNvPr id="9" name="Espace réservé du texte 8"/>
          <p:cNvSpPr txBox="1">
            <a:spLocks noGrp="1"/>
          </p:cNvSpPr>
          <p:nvPr>
            <p:ph type="body" idx="13"/>
          </p:nvPr>
        </p:nvSpPr>
        <p:spPr>
          <a:xfrm>
            <a:off x="2603500" y="1854200"/>
            <a:ext cx="6073775" cy="1685925"/>
          </a:xfrm>
          <a:prstGeom prst="rect">
            <a:avLst/>
          </a:prstGeom>
          <a:noFill/>
        </p:spPr>
        <p:txBody>
          <a:bodyPr wrap="square"/>
          <a:lstStyle>
            <a:lvl1pPr marL="0" lvl="0" indent="0">
              <a:buNone/>
              <a:defRPr sz="1200" b="0" i="0">
                <a:latin typeface="Section-Medium"/>
              </a:defRPr>
            </a:lvl1pPr>
          </a:lstStyle>
          <a:p>
            <a:pPr marL="0" lvl="0" indent="0">
              <a:buNone/>
            </a:pPr>
            <a:r>
              <a:rPr lang="fr-FR" sz="1200" b="0" i="0">
                <a:latin typeface="Section-Medium"/>
              </a:rPr>
              <a:t>Modifiez les styles du texte du masque</a:t>
            </a:r>
          </a:p>
        </p:txBody>
      </p:sp>
      <p:sp>
        <p:nvSpPr>
          <p:cNvPr id="10" name="Espace réservé du texte 9"/>
          <p:cNvSpPr txBox="1">
            <a:spLocks noGrp="1"/>
          </p:cNvSpPr>
          <p:nvPr>
            <p:ph type="body" idx="14"/>
          </p:nvPr>
        </p:nvSpPr>
        <p:spPr>
          <a:xfrm>
            <a:off x="4211637" y="3668712"/>
            <a:ext cx="4473575" cy="315913"/>
          </a:xfrm>
          <a:prstGeom prst="rect">
            <a:avLst/>
          </a:prstGeom>
          <a:noFill/>
        </p:spPr>
        <p:txBody>
          <a:bodyPr wrap="square" anchor="t"/>
          <a:lstStyle>
            <a:lvl1pPr marL="0" lvl="0" indent="0">
              <a:buNone/>
              <a:defRPr sz="1200" b="0" i="0">
                <a:solidFill>
                  <a:srgbClr val="001D72"/>
                </a:solidFill>
                <a:latin typeface="Section-Bold"/>
              </a:defRPr>
            </a:lvl1pPr>
          </a:lstStyle>
          <a:p>
            <a:pPr marL="0" lvl="0" indent="0">
              <a:buNone/>
            </a:pPr>
            <a:r>
              <a:rPr lang="fr-FR" sz="1200" b="0" i="0">
                <a:solidFill>
                  <a:srgbClr val="001D72"/>
                </a:solidFill>
                <a:latin typeface="Section-Bold"/>
              </a:rPr>
              <a:t>Modifiez les styles du texte du masque</a:t>
            </a:r>
          </a:p>
        </p:txBody>
      </p:sp>
      <p:sp>
        <p:nvSpPr>
          <p:cNvPr id="11" name="Espace réservé du texte 10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 anchor="b"/>
          <a:lstStyle>
            <a:lvl1pPr marL="0" lvl="0" indent="0">
              <a:buNone/>
              <a:defRPr sz="1000" b="0" i="0">
                <a:latin typeface="Section-Medium"/>
              </a:defRPr>
            </a:lvl1pPr>
          </a:lstStyle>
          <a:p>
            <a:pPr marL="0" lvl="0" indent="0">
              <a:buNone/>
            </a:pPr>
            <a:r>
              <a:rPr lang="fr-FR" sz="1000" b="0" i="0">
                <a:latin typeface="Section-Medium"/>
              </a:rPr>
              <a:t>Modifiez les styles du texte du masque</a:t>
            </a:r>
          </a:p>
        </p:txBody>
      </p:sp>
      <p:sp>
        <p:nvSpPr>
          <p:cNvPr id="12" name="Espace réservé du numéro de diapositive 11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‹N°›</a:t>
            </a:fld>
            <a:endParaRPr/>
          </a:p>
        </p:txBody>
      </p:sp>
      <p:pic>
        <p:nvPicPr>
          <p:cNvPr id="13" name="Image 1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950200" y="6246812"/>
            <a:ext cx="1041400" cy="4048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1437" y="-136525"/>
            <a:ext cx="9070975" cy="683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381500" y="3749675"/>
            <a:ext cx="4138612" cy="31908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necteur droit 3"/>
          <p:cNvSpPr/>
          <p:nvPr/>
        </p:nvSpPr>
        <p:spPr>
          <a:xfrm>
            <a:off x="457200" y="6356350"/>
            <a:ext cx="2133600" cy="1587"/>
          </a:xfrm>
          <a:prstGeom prst="line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Connecteur droit 4"/>
          <p:cNvSpPr/>
          <p:nvPr/>
        </p:nvSpPr>
        <p:spPr>
          <a:xfrm>
            <a:off x="457200" y="6700837"/>
            <a:ext cx="2133600" cy="0"/>
          </a:xfrm>
          <a:prstGeom prst="line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Titre 5"/>
          <p:cNvSpPr txBox="1">
            <a:spLocks noGrp="1"/>
          </p:cNvSpPr>
          <p:nvPr>
            <p:ph type="ctrTitle"/>
          </p:nvPr>
        </p:nvSpPr>
        <p:spPr>
          <a:xfrm>
            <a:off x="1985962" y="1709737"/>
            <a:ext cx="7156450" cy="1298575"/>
          </a:xfrm>
          <a:prstGeom prst="rect">
            <a:avLst/>
          </a:prstGeom>
          <a:noFill/>
        </p:spPr>
        <p:txBody>
          <a:bodyPr wrap="square"/>
          <a:lstStyle>
            <a:lvl1pPr lvl="0" algn="l">
              <a:defRPr sz="3200" b="0" i="0">
                <a:solidFill>
                  <a:schemeClr val="tx1"/>
                </a:solidFill>
                <a:latin typeface="Section-Bold"/>
              </a:defRPr>
            </a:lvl1pPr>
          </a:lstStyle>
          <a:p>
            <a:pPr lvl="0" algn="l"/>
            <a:r>
              <a:rPr lang="fr-FR" sz="3200" b="0" i="0">
                <a:latin typeface="Section-Bold"/>
              </a:rPr>
              <a:t>Modifiez le style du titre</a:t>
            </a:r>
          </a:p>
        </p:txBody>
      </p:sp>
      <p:sp>
        <p:nvSpPr>
          <p:cNvPr id="7" name="Sous-titre 6"/>
          <p:cNvSpPr txBox="1">
            <a:spLocks noGrp="1"/>
          </p:cNvSpPr>
          <p:nvPr>
            <p:ph type="subTitle" idx="1"/>
          </p:nvPr>
        </p:nvSpPr>
        <p:spPr>
          <a:xfrm>
            <a:off x="1985962" y="3009900"/>
            <a:ext cx="5784850" cy="493712"/>
          </a:xfrm>
          <a:prstGeom prst="rect">
            <a:avLst/>
          </a:prstGeom>
          <a:noFill/>
        </p:spPr>
        <p:txBody>
          <a:bodyPr wrap="square"/>
          <a:lstStyle>
            <a:lvl1pPr marL="0" lvl="0" indent="0" algn="l">
              <a:buNone/>
              <a:defRPr sz="1600" b="0" i="0">
                <a:solidFill>
                  <a:schemeClr val="tx1"/>
                </a:solidFill>
                <a:latin typeface="Section-Medium"/>
              </a:defRPr>
            </a:lvl1pPr>
          </a:lstStyle>
          <a:p>
            <a:pPr marL="0" lvl="0" indent="0" algn="l">
              <a:buNone/>
            </a:pPr>
            <a:r>
              <a:rPr lang="fr-FR" sz="1600" b="0" i="0">
                <a:solidFill>
                  <a:schemeClr val="tx1"/>
                </a:solidFill>
                <a:latin typeface="Section-Medium"/>
              </a:rPr>
              <a:t>Modifiez le style des sous-titres du masque</a:t>
            </a:r>
          </a:p>
        </p:txBody>
      </p:sp>
      <p:sp>
        <p:nvSpPr>
          <p:cNvPr id="8" name="Espace réservé du texte 7"/>
          <p:cNvSpPr txBox="1">
            <a:spLocks noGrp="1"/>
          </p:cNvSpPr>
          <p:nvPr>
            <p:ph type="body" idx="10"/>
          </p:nvPr>
        </p:nvSpPr>
        <p:spPr>
          <a:xfrm>
            <a:off x="457200" y="6049962"/>
            <a:ext cx="2133600" cy="285750"/>
          </a:xfrm>
          <a:prstGeom prst="rect">
            <a:avLst/>
          </a:prstGeom>
          <a:noFill/>
        </p:spPr>
        <p:txBody>
          <a:bodyPr wrap="square" anchor="b"/>
          <a:lstStyle>
            <a:lvl1pPr marL="0" lvl="0" indent="0">
              <a:buNone/>
              <a:defRPr sz="1000" b="0" i="0">
                <a:latin typeface="Section-Medium"/>
              </a:defRPr>
            </a:lvl1pPr>
          </a:lstStyle>
          <a:p>
            <a:pPr marL="0" lvl="0" indent="0">
              <a:buNone/>
            </a:pPr>
            <a:r>
              <a:rPr lang="fr-FR" sz="1000" b="0" i="0">
                <a:latin typeface="Section-Medium"/>
              </a:rPr>
              <a:t>Modifiez les styles du texte du masque</a:t>
            </a:r>
          </a:p>
        </p:txBody>
      </p:sp>
      <p:sp>
        <p:nvSpPr>
          <p:cNvPr id="9" name="Espace réservé du texte 8"/>
          <p:cNvSpPr txBox="1">
            <a:spLocks noGrp="1"/>
          </p:cNvSpPr>
          <p:nvPr>
            <p:ph type="body" idx="11"/>
          </p:nvPr>
        </p:nvSpPr>
        <p:spPr>
          <a:xfrm>
            <a:off x="457200" y="6375400"/>
            <a:ext cx="2133600" cy="317500"/>
          </a:xfrm>
          <a:prstGeom prst="rect">
            <a:avLst/>
          </a:prstGeom>
          <a:noFill/>
        </p:spPr>
        <p:txBody>
          <a:bodyPr wrap="square" anchor="ctr"/>
          <a:lstStyle>
            <a:lvl1pPr marL="0" lvl="0" indent="0">
              <a:buNone/>
              <a:defRPr sz="1000" b="0" i="0">
                <a:latin typeface="Section-Medium"/>
              </a:defRPr>
            </a:lvl1pPr>
          </a:lstStyle>
          <a:p>
            <a:pPr marL="0" lvl="0" indent="0">
              <a:buNone/>
            </a:pPr>
            <a:r>
              <a:rPr lang="fr-FR" sz="1000" b="0" i="0">
                <a:latin typeface="Section-Medium"/>
              </a:rPr>
              <a:t>Modifiez les styles du texte du masque</a:t>
            </a:r>
          </a:p>
        </p:txBody>
      </p:sp>
      <p:sp>
        <p:nvSpPr>
          <p:cNvPr id="10" name="Espace réservé du numéro de diapositive 9"/>
          <p:cNvSpPr txBox="1">
            <a:spLocks noGrp="1"/>
          </p:cNvSpPr>
          <p:nvPr>
            <p:ph type="sldNum" idx="12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‹N°›</a:t>
            </a:fld>
            <a:endParaRPr/>
          </a:p>
        </p:txBody>
      </p:sp>
      <p:pic>
        <p:nvPicPr>
          <p:cNvPr id="11" name="Image 10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5994400" y="5537200"/>
            <a:ext cx="2152650" cy="838200"/>
          </a:xfrm>
          <a:prstGeom prst="rect">
            <a:avLst/>
          </a:prstGeom>
          <a:noFill/>
        </p:spPr>
      </p:pic>
      <p:pic>
        <p:nvPicPr>
          <p:cNvPr id="12" name="Image 11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3605212" y="0"/>
            <a:ext cx="1423988" cy="846137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2538412" y="939800"/>
            <a:ext cx="4135438" cy="246062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 sz="1000"/>
              <a:t>MINISTÈRE DE L’ACTION ET DES COMPTES PUBLICS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 txBox="1">
            <a:spLocks noGrp="1"/>
          </p:cNvSpPr>
          <p:nvPr>
            <p:ph type="sldNum" idx="4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fld id="{8B38DBA3-52F9-4AF4-A6A4-FA4D7DB2F99C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lvl1pPr lvl="0" algn="ctr">
        <a:defRPr sz="4400">
          <a:solidFill>
            <a:schemeClr val="tx1"/>
          </a:solidFill>
          <a:latin typeface=""/>
        </a:defRPr>
      </a:lvl1pPr>
      <a:lvl2pPr lvl="0" algn="ctr">
        <a:defRPr sz="4400">
          <a:solidFill>
            <a:schemeClr val="tx1"/>
          </a:solidFill>
          <a:latin typeface="ＭＳ Ｐゴシック"/>
        </a:defRPr>
      </a:lvl2pPr>
      <a:lvl3pPr lvl="0" algn="ctr">
        <a:defRPr sz="4400">
          <a:solidFill>
            <a:schemeClr val="tx1"/>
          </a:solidFill>
          <a:latin typeface="ＭＳ Ｐゴシック"/>
        </a:defRPr>
      </a:lvl3pPr>
      <a:lvl4pPr lvl="0" algn="ctr">
        <a:defRPr sz="4400">
          <a:solidFill>
            <a:schemeClr val="tx1"/>
          </a:solidFill>
          <a:latin typeface="ＭＳ Ｐゴシック"/>
        </a:defRPr>
      </a:lvl4pPr>
      <a:lvl5pPr lvl="0" algn="ctr">
        <a:defRPr sz="4400">
          <a:solidFill>
            <a:schemeClr val="tx1"/>
          </a:solidFill>
          <a:latin typeface="ＭＳ Ｐゴシック"/>
        </a:defRPr>
      </a:lvl5pPr>
      <a:lvl6pPr marL="457200" lvl="0" algn="ctr">
        <a:defRPr sz="4400">
          <a:solidFill>
            <a:schemeClr val="tx1"/>
          </a:solidFill>
          <a:latin typeface="ＭＳ Ｐゴシック"/>
        </a:defRPr>
      </a:lvl6pPr>
      <a:lvl7pPr marL="914400" lvl="0" algn="ctr">
        <a:defRPr sz="4400">
          <a:solidFill>
            <a:schemeClr val="tx1"/>
          </a:solidFill>
          <a:latin typeface="ＭＳ Ｐゴシック"/>
        </a:defRPr>
      </a:lvl7pPr>
      <a:lvl8pPr marL="1371600" lvl="0" algn="ctr">
        <a:defRPr sz="4400">
          <a:solidFill>
            <a:schemeClr val="tx1"/>
          </a:solidFill>
          <a:latin typeface="ＭＳ Ｐゴシック"/>
        </a:defRPr>
      </a:lvl8pPr>
      <a:lvl9pPr marL="1828800" lvl="0" algn="ctr">
        <a:defRPr sz="4400">
          <a:solidFill>
            <a:schemeClr val="tx1"/>
          </a:solidFill>
          <a:latin typeface="ＭＳ Ｐゴシック"/>
        </a:defRPr>
      </a:lvl9pPr>
    </p:titleStyle>
    <p:bodyStyle>
      <a:lvl1pPr marL="342900" lvl="0" indent="-342900" algn="l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"/>
        </a:defRPr>
      </a:lvl1pPr>
      <a:lvl2pPr marL="742950" lvl="0" indent="-285750" algn="l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"/>
        </a:defRPr>
      </a:lvl2pPr>
      <a:lvl3pPr marL="1143000" lvl="0" indent="-228600" algn="l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"/>
        </a:defRPr>
      </a:lvl3pPr>
      <a:lvl4pPr marL="1600200" lvl="0" indent="-228600" algn="l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"/>
        </a:defRPr>
      </a:lvl4pPr>
      <a:lvl5pPr marL="2057400" lvl="0" indent="-228600" algn="l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"/>
        </a:defRPr>
      </a:lvl5pPr>
      <a:lvl6pPr marL="25146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"/>
        </a:defRPr>
      </a:lvl6pPr>
      <a:lvl7pPr marL="29718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"/>
        </a:defRPr>
      </a:lvl7pPr>
      <a:lvl8pPr marL="34290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"/>
        </a:defRPr>
      </a:lvl8pPr>
      <a:lvl9pPr marL="38862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"/>
        </a:defRPr>
      </a:lvl9pPr>
    </p:bodyStyle>
    <p:otherStyle>
      <a:lvl1pPr marL="0" lvl="0" algn="l">
        <a:defRPr sz="1800">
          <a:solidFill>
            <a:schemeClr val="tx1"/>
          </a:solidFill>
          <a:latin typeface=""/>
        </a:defRPr>
      </a:lvl1pPr>
      <a:lvl2pPr marL="457200" lvl="0" algn="l">
        <a:defRPr sz="1800">
          <a:solidFill>
            <a:schemeClr val="tx1"/>
          </a:solidFill>
          <a:latin typeface=""/>
        </a:defRPr>
      </a:lvl2pPr>
      <a:lvl3pPr marL="914400" lvl="0" algn="l">
        <a:defRPr sz="1800">
          <a:solidFill>
            <a:schemeClr val="tx1"/>
          </a:solidFill>
          <a:latin typeface=""/>
        </a:defRPr>
      </a:lvl3pPr>
      <a:lvl4pPr marL="1371600" lvl="0" algn="l">
        <a:defRPr sz="1800">
          <a:solidFill>
            <a:schemeClr val="tx1"/>
          </a:solidFill>
          <a:latin typeface=""/>
        </a:defRPr>
      </a:lvl4pPr>
      <a:lvl5pPr marL="1828800" lvl="0" algn="l">
        <a:defRPr sz="1800">
          <a:solidFill>
            <a:schemeClr val="tx1"/>
          </a:solidFill>
          <a:latin typeface=""/>
        </a:defRPr>
      </a:lvl5pPr>
      <a:lvl6pPr marL="2286000" lvl="0" algn="l">
        <a:defRPr sz="1800">
          <a:solidFill>
            <a:schemeClr val="tx1"/>
          </a:solidFill>
          <a:latin typeface=""/>
        </a:defRPr>
      </a:lvl6pPr>
      <a:lvl7pPr marL="2743200" lvl="0" algn="l">
        <a:defRPr sz="1800">
          <a:solidFill>
            <a:schemeClr val="tx1"/>
          </a:solidFill>
          <a:latin typeface=""/>
        </a:defRPr>
      </a:lvl7pPr>
      <a:lvl8pPr marL="3200400" lvl="0" algn="l">
        <a:defRPr sz="1800">
          <a:solidFill>
            <a:schemeClr val="tx1"/>
          </a:solidFill>
          <a:latin typeface=""/>
        </a:defRPr>
      </a:lvl8pPr>
      <a:lvl9pPr marL="3657600" lvl="0" algn="l">
        <a:defRPr sz="1800">
          <a:solidFill>
            <a:schemeClr val="tx1"/>
          </a:solidFill>
          <a:latin typeface="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 txBox="1">
            <a:spLocks noGrp="1"/>
          </p:cNvSpPr>
          <p:nvPr>
            <p:ph type="sldNum" idx="12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1</a:t>
            </a:fld>
            <a:endParaRPr/>
          </a:p>
        </p:txBody>
      </p:sp>
      <p:sp>
        <p:nvSpPr>
          <p:cNvPr id="3" name="Titre 2"/>
          <p:cNvSpPr txBox="1">
            <a:spLocks noGrp="1"/>
          </p:cNvSpPr>
          <p:nvPr>
            <p:ph type="ctrTitle"/>
          </p:nvPr>
        </p:nvSpPr>
        <p:spPr>
          <a:xfrm>
            <a:off x="965200" y="1266825"/>
            <a:ext cx="7273925" cy="2606675"/>
          </a:xfrm>
          <a:prstGeom prst="rect">
            <a:avLst/>
          </a:prstGeom>
          <a:noFill/>
        </p:spPr>
        <p:txBody>
          <a:bodyPr wrap="square" lIns="91440" tIns="45720" rIns="91440" bIns="45720" anchor="t"/>
          <a:lstStyle>
            <a:lvl1pPr lvl="0">
              <a:defRPr lang="fr-FR" sz="3200" b="0" i="0">
                <a:solidFill>
                  <a:schemeClr val="tx1"/>
                </a:solidFill>
                <a:latin typeface="Section-Bold"/>
              </a:defRPr>
            </a:lvl1pPr>
          </a:lstStyle>
          <a:p>
            <a:pPr lvl="0" algn="ctr"/>
            <a:r>
              <a:rPr lang="fr-FR" sz="2800"/>
              <a:t>3</a:t>
            </a:r>
            <a:r>
              <a:rPr lang="fr-FR" sz="2800" baseline="30000"/>
              <a:t>ème</a:t>
            </a:r>
            <a:r>
              <a:rPr lang="fr-FR" sz="2800"/>
              <a:t> cycle de concertation visant à refonder le contrat social avec les agents publics : </a:t>
            </a:r>
            <a:r>
              <a:t/>
            </a:r>
            <a:br/>
            <a:r>
              <a:t/>
            </a:r>
            <a:br/>
            <a:r>
              <a:rPr lang="fr-FR" sz="2800" b="1"/>
              <a:t>Comment faire évoluer la rémunération des agents publics ?</a:t>
            </a:r>
          </a:p>
        </p:txBody>
      </p:sp>
      <p:sp>
        <p:nvSpPr>
          <p:cNvPr id="4" name="Sous-titre 3"/>
          <p:cNvSpPr txBox="1">
            <a:spLocks noGrp="1"/>
          </p:cNvSpPr>
          <p:nvPr>
            <p:ph type="subTitle" idx="1"/>
          </p:nvPr>
        </p:nvSpPr>
        <p:spPr>
          <a:xfrm>
            <a:off x="169862" y="3525837"/>
            <a:ext cx="8423275" cy="493713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lang="fr-FR" sz="2000"/>
              <a:t>Réunion de lancement du 28 mai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66675" y="565150"/>
            <a:ext cx="8631237" cy="5834062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endParaRPr dirty="0"/>
          </a:p>
          <a:p>
            <a:pPr lvl="0"/>
            <a:endParaRPr dirty="0"/>
          </a:p>
          <a:p>
            <a:pPr lvl="0" algn="just"/>
            <a:endParaRPr dirty="0"/>
          </a:p>
          <a:p>
            <a:pPr lvl="0" algn="just"/>
            <a:endParaRPr dirty="0"/>
          </a:p>
          <a:p>
            <a:pPr lvl="0"/>
            <a:endParaRPr dirty="0"/>
          </a:p>
          <a:p>
            <a:pPr lvl="0"/>
            <a:endParaRPr dirty="0"/>
          </a:p>
          <a:p>
            <a:pPr lvl="0"/>
            <a:endParaRPr dirty="0"/>
          </a:p>
          <a:p>
            <a:pPr marL="263525" lvl="0" algn="just"/>
            <a:endParaRPr dirty="0"/>
          </a:p>
          <a:p>
            <a:pPr lvl="0" algn="just"/>
            <a:endParaRPr dirty="0"/>
          </a:p>
          <a:p>
            <a:pPr lvl="0"/>
            <a:endParaRPr dirty="0"/>
          </a:p>
          <a:p>
            <a:pPr lvl="0"/>
            <a:endParaRPr dirty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10</a:t>
            </a:fld>
            <a:endParaRPr/>
          </a:p>
        </p:txBody>
      </p:sp>
      <p:sp>
        <p:nvSpPr>
          <p:cNvPr id="6" name="ZoneTexte 5"/>
          <p:cNvSpPr txBox="1"/>
          <p:nvPr/>
        </p:nvSpPr>
        <p:spPr>
          <a:xfrm>
            <a:off x="109537" y="5959475"/>
            <a:ext cx="7556500" cy="2603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lang="fr-FR" sz="1000" i="1"/>
              <a:t>Lecture : en 2016, le traitement brut constituait 74,7 % de la rémunération brute des agents de l’Etat (source : RAEFP 2017).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22275" y="581025"/>
            <a:ext cx="8299450" cy="18764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r>
              <a:rPr lang="fr-FR" b="1" dirty="0">
                <a:solidFill>
                  <a:srgbClr val="00B0F0"/>
                </a:solidFill>
              </a:rPr>
              <a:t>A/ Les grandes composantes du système de rémunération des </a:t>
            </a:r>
            <a:r>
              <a:rPr lang="fr-FR" b="1" dirty="0" smtClean="0">
                <a:solidFill>
                  <a:srgbClr val="00B0F0"/>
                </a:solidFill>
              </a:rPr>
              <a:t>fonctionnaires</a:t>
            </a:r>
          </a:p>
          <a:p>
            <a:pPr marL="285750" lvl="0" indent="-285750" algn="just">
              <a:buFont typeface="Wingdings"/>
              <a:buChar char="Ø"/>
            </a:pPr>
            <a:r>
              <a:rPr lang="fr-FR" b="1" dirty="0" smtClean="0"/>
              <a:t>L’indiciaire </a:t>
            </a:r>
            <a:r>
              <a:rPr lang="fr-FR" b="1" dirty="0"/>
              <a:t>reste un déterminant majeur de la rémunération </a:t>
            </a:r>
            <a:r>
              <a:rPr lang="fr-FR" dirty="0"/>
              <a:t>: </a:t>
            </a:r>
          </a:p>
          <a:p>
            <a:pPr lvl="0" algn="just"/>
            <a:endParaRPr lang="fr-FR" dirty="0"/>
          </a:p>
          <a:p>
            <a:pPr lvl="0" algn="just"/>
            <a:r>
              <a:rPr lang="fr-FR" dirty="0"/>
              <a:t>Près de 90 % des rémunérations versées en 2016 en dépend +/- étroitement (primes indexées, IR, SFT, majorations…).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874687463"/>
              </p:ext>
            </p:extLst>
          </p:nvPr>
        </p:nvGraphicFramePr>
        <p:xfrm>
          <a:off x="1654175" y="2474912"/>
          <a:ext cx="5454650" cy="345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382587" y="536575"/>
            <a:ext cx="8504238" cy="56991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r>
              <a:rPr lang="fr-FR" sz="1800" b="1" dirty="0">
                <a:solidFill>
                  <a:srgbClr val="00B0F0"/>
                </a:solidFill>
              </a:rPr>
              <a:t>B/ Quelle articulation avec les besoins des politiques de ressources humaines </a:t>
            </a:r>
            <a:r>
              <a:rPr lang="fr-FR" sz="1800" b="1" dirty="0" smtClean="0">
                <a:solidFill>
                  <a:srgbClr val="00B0F0"/>
                </a:solidFill>
              </a:rPr>
              <a:t>?</a:t>
            </a:r>
            <a:endParaRPr lang="fr-FR" sz="1800" b="1" dirty="0">
              <a:solidFill>
                <a:srgbClr val="00B0F0"/>
              </a:solidFill>
            </a:endParaRPr>
          </a:p>
          <a:p>
            <a:pPr marL="285750" lvl="0" indent="-285750" algn="just">
              <a:buFont typeface="Wingdings"/>
              <a:buChar char="Ø"/>
            </a:pPr>
            <a:r>
              <a:rPr lang="fr-FR" sz="1800" u="sng" dirty="0"/>
              <a:t>Principaux constats </a:t>
            </a:r>
            <a:r>
              <a:rPr lang="fr-FR" sz="1800" u="sng" dirty="0" smtClean="0"/>
              <a:t>:</a:t>
            </a:r>
          </a:p>
          <a:p>
            <a:pPr marL="285750" lvl="0" indent="-285750" algn="just">
              <a:buFont typeface="Wingdings"/>
              <a:buChar char="Ø"/>
            </a:pPr>
            <a:endParaRPr lang="fr-FR" sz="1800" u="sng" dirty="0"/>
          </a:p>
          <a:p>
            <a:pPr marL="285750" lvl="0" indent="-285750" algn="just">
              <a:buChar char="-"/>
            </a:pPr>
            <a:r>
              <a:rPr lang="fr-FR" sz="1800" dirty="0"/>
              <a:t>Les </a:t>
            </a:r>
            <a:r>
              <a:rPr lang="fr-FR" sz="1800" b="1" dirty="0"/>
              <a:t>déterminants généraux </a:t>
            </a:r>
            <a:r>
              <a:rPr lang="fr-FR" sz="1800" dirty="0"/>
              <a:t>(valeur du point, grilles) représentent </a:t>
            </a:r>
            <a:r>
              <a:rPr lang="fr-FR" sz="1800" b="1" dirty="0"/>
              <a:t>un élément important de la rémunération</a:t>
            </a:r>
            <a:r>
              <a:rPr lang="fr-FR" sz="1800" dirty="0"/>
              <a:t> mais leur évolution produit </a:t>
            </a:r>
            <a:r>
              <a:rPr lang="fr-FR" sz="1800" b="1" dirty="0"/>
              <a:t>des effets peu ciblés </a:t>
            </a:r>
            <a:r>
              <a:rPr lang="fr-FR" sz="1800" dirty="0"/>
              <a:t>(point) et/ou est délicate (structures de carrières) </a:t>
            </a:r>
            <a:r>
              <a:rPr lang="fr-FR" sz="1800" dirty="0" smtClean="0"/>
              <a:t>;</a:t>
            </a:r>
            <a:endParaRPr lang="fr-FR" sz="1800" dirty="0"/>
          </a:p>
          <a:p>
            <a:pPr marL="285750" lvl="0" indent="-285750" algn="just">
              <a:buChar char="-"/>
            </a:pPr>
            <a:r>
              <a:rPr lang="fr-FR" sz="1800" dirty="0"/>
              <a:t>Des </a:t>
            </a:r>
            <a:r>
              <a:rPr lang="fr-FR" sz="1800" b="1" dirty="0"/>
              <a:t>grilles rénovées</a:t>
            </a:r>
            <a:r>
              <a:rPr lang="fr-FR" sz="1800" dirty="0"/>
              <a:t>, mais </a:t>
            </a:r>
            <a:r>
              <a:rPr lang="fr-FR" sz="1800" dirty="0" smtClean="0"/>
              <a:t>présentant </a:t>
            </a:r>
            <a:r>
              <a:rPr lang="fr-FR" sz="1800" dirty="0"/>
              <a:t>toutefois une certaine hétérogénéité en termes de progression indiciaire</a:t>
            </a:r>
            <a:r>
              <a:rPr lang="fr-FR" sz="1800" dirty="0" smtClean="0"/>
              <a:t>.</a:t>
            </a:r>
            <a:endParaRPr lang="fr-FR" sz="1800" dirty="0"/>
          </a:p>
          <a:p>
            <a:pPr marL="285750" lvl="0" indent="-285750" algn="just">
              <a:buChar char="-"/>
            </a:pPr>
            <a:r>
              <a:rPr lang="fr-FR" sz="1800" dirty="0"/>
              <a:t>Les </a:t>
            </a:r>
            <a:r>
              <a:rPr lang="fr-FR" sz="1800" b="1" dirty="0"/>
              <a:t>primes restent nombreuses </a:t>
            </a:r>
            <a:r>
              <a:rPr lang="fr-FR" sz="1800" dirty="0"/>
              <a:t>malgré le déploiement en cours du RIFSEEP et sont pour certaines arrimées aux déterminants généraux </a:t>
            </a:r>
            <a:r>
              <a:rPr lang="fr-FR" sz="1800" dirty="0" smtClean="0"/>
              <a:t>;</a:t>
            </a:r>
            <a:endParaRPr lang="fr-FR" sz="1800" dirty="0"/>
          </a:p>
          <a:p>
            <a:pPr marL="285750" lvl="0" indent="-285750" algn="just">
              <a:buChar char="-"/>
            </a:pPr>
            <a:r>
              <a:rPr lang="fr-FR" sz="1800" dirty="0"/>
              <a:t>En dynamique, </a:t>
            </a:r>
            <a:r>
              <a:rPr lang="fr-FR" sz="1800" b="1" dirty="0"/>
              <a:t>automaticité importante </a:t>
            </a:r>
            <a:r>
              <a:rPr lang="fr-FR" sz="1800" dirty="0"/>
              <a:t>de l’évolution des salaires (GVT) ; </a:t>
            </a:r>
          </a:p>
          <a:p>
            <a:pPr marL="285750" lvl="0" indent="-285750" algn="just">
              <a:buChar char="-"/>
            </a:pPr>
            <a:r>
              <a:rPr lang="fr-FR" sz="1800" dirty="0"/>
              <a:t>Des </a:t>
            </a:r>
            <a:r>
              <a:rPr lang="fr-FR" sz="1800" b="1" dirty="0"/>
              <a:t>dispositifs parfois anciens </a:t>
            </a:r>
            <a:r>
              <a:rPr lang="fr-FR" sz="1800" dirty="0"/>
              <a:t>tiennent une place non négligeable dans le dispositif de rémunération (IR, SFT…), accroissant l’automaticité du système ;</a:t>
            </a:r>
          </a:p>
          <a:p>
            <a:pPr marL="285750" lvl="0" indent="-285750" algn="just">
              <a:buChar char="-"/>
            </a:pPr>
            <a:r>
              <a:rPr lang="fr-FR" sz="1800" dirty="0"/>
              <a:t>Avec la fin des avancements d’échelons différenciés, </a:t>
            </a:r>
            <a:r>
              <a:rPr lang="fr-FR" sz="1800" b="1" dirty="0"/>
              <a:t>la reconnaissance du mérite est plus limitée </a:t>
            </a:r>
            <a:r>
              <a:rPr lang="fr-FR" sz="1800" dirty="0"/>
              <a:t>au cours d’une carrière et dépend en partie du levier indemnitaire.</a:t>
            </a:r>
          </a:p>
          <a:p>
            <a:pPr lvl="0"/>
            <a:endParaRPr lang="fr-FR" sz="1800" dirty="0"/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  <a:p>
            <a:pPr marL="263525" lvl="0" algn="just"/>
            <a:endParaRPr lang="fr-FR" sz="1800" dirty="0"/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457200" y="565150"/>
            <a:ext cx="8229600" cy="571817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r>
              <a:rPr lang="fr-FR" sz="1800" b="1" dirty="0">
                <a:solidFill>
                  <a:srgbClr val="00B0F0"/>
                </a:solidFill>
              </a:rPr>
              <a:t>C/ Quels axes de réflexion pour l’évolution du système de rémunération ? </a:t>
            </a:r>
          </a:p>
          <a:p>
            <a:pPr lvl="0"/>
            <a:endParaRPr lang="fr-FR" sz="1800" b="1" dirty="0">
              <a:solidFill>
                <a:srgbClr val="00B0F0"/>
              </a:solidFill>
            </a:endParaRPr>
          </a:p>
          <a:p>
            <a:pPr marL="285750" lvl="0" indent="-285750" algn="just">
              <a:buChar char="-"/>
            </a:pPr>
            <a:r>
              <a:rPr lang="fr-FR" sz="1800" b="1" dirty="0"/>
              <a:t>Comment mieux articuler les différents objectifs du dispositif salarial </a:t>
            </a:r>
            <a:r>
              <a:rPr lang="fr-FR" sz="1800" dirty="0"/>
              <a:t>: pouvoir d’achat, attractivité, fonctions, mérite </a:t>
            </a:r>
            <a:r>
              <a:rPr lang="fr-FR" sz="1800" dirty="0" smtClean="0"/>
              <a:t>?</a:t>
            </a:r>
            <a:endParaRPr lang="fr-FR" sz="1800" dirty="0"/>
          </a:p>
          <a:p>
            <a:pPr marL="285750" lvl="0" indent="-285750" algn="just">
              <a:buChar char="-"/>
            </a:pPr>
            <a:r>
              <a:rPr lang="fr-FR" sz="1800" dirty="0"/>
              <a:t>Les </a:t>
            </a:r>
            <a:r>
              <a:rPr lang="fr-FR" sz="1800" b="1" dirty="0"/>
              <a:t>objectifs assignés aux différents outils de rémunération sont-ils toujours pertinents </a:t>
            </a:r>
            <a:r>
              <a:rPr lang="fr-FR" sz="1800" dirty="0"/>
              <a:t>? Les dispositifs existants permettent-ils d’y répondre </a:t>
            </a:r>
            <a:r>
              <a:rPr lang="fr-FR" sz="1800" dirty="0" smtClean="0"/>
              <a:t>?</a:t>
            </a:r>
            <a:endParaRPr lang="fr-FR" sz="1800" dirty="0"/>
          </a:p>
          <a:p>
            <a:pPr marL="285750" lvl="0" indent="-285750" algn="just">
              <a:buChar char="-"/>
            </a:pPr>
            <a:r>
              <a:rPr lang="fr-FR" sz="1800" dirty="0"/>
              <a:t>Quels niveau et modalités de modulation pour la </a:t>
            </a:r>
            <a:r>
              <a:rPr lang="fr-FR" sz="1800" b="1" dirty="0"/>
              <a:t>reconnaissance du mérite </a:t>
            </a:r>
            <a:r>
              <a:rPr lang="fr-FR" sz="1800" dirty="0"/>
              <a:t>des agents (individuel) et des équipes (collectif) ? </a:t>
            </a:r>
          </a:p>
          <a:p>
            <a:pPr marL="285750" lvl="0" indent="-285750" algn="just">
              <a:buChar char="-"/>
            </a:pPr>
            <a:r>
              <a:rPr lang="fr-FR" sz="1800" dirty="0"/>
              <a:t>Comment traiter certains grands </a:t>
            </a:r>
            <a:r>
              <a:rPr lang="fr-FR" sz="1800" b="1" dirty="0"/>
              <a:t>sujets RH transverses </a:t>
            </a:r>
            <a:r>
              <a:rPr lang="fr-FR" sz="1800" dirty="0"/>
              <a:t>(ex : égalité professionnelle) </a:t>
            </a:r>
            <a:r>
              <a:rPr lang="fr-FR" sz="1800" dirty="0" smtClean="0"/>
              <a:t>?</a:t>
            </a:r>
            <a:endParaRPr lang="fr-FR" sz="1800" dirty="0"/>
          </a:p>
          <a:p>
            <a:pPr marL="285750" lvl="0" indent="-285750" algn="just">
              <a:buChar char="-"/>
            </a:pPr>
            <a:r>
              <a:rPr lang="fr-FR" sz="1800" dirty="0"/>
              <a:t>Comment retrouver des </a:t>
            </a:r>
            <a:r>
              <a:rPr lang="fr-FR" sz="1800" b="1" dirty="0"/>
              <a:t>marges de manœuvre </a:t>
            </a:r>
            <a:r>
              <a:rPr lang="fr-FR" sz="1800" dirty="0"/>
              <a:t>afin de prendre en compte les spécificités sectorielles au sein de la FP (besoins en compétences, conditions de travail, etc…)?</a:t>
            </a:r>
          </a:p>
          <a:p>
            <a:pPr marL="285750" lvl="0" indent="-285750" algn="just">
              <a:buChar char="-"/>
            </a:pPr>
            <a:r>
              <a:rPr lang="fr-FR" sz="1800" dirty="0" smtClean="0"/>
              <a:t>Comment </a:t>
            </a:r>
            <a:r>
              <a:rPr lang="fr-FR" sz="1800" dirty="0"/>
              <a:t>le système de rémunération répond-il aux questions </a:t>
            </a:r>
            <a:r>
              <a:rPr lang="fr-FR" sz="1800" b="1" dirty="0"/>
              <a:t>d’attractivité, de fidélisation et de mobilité</a:t>
            </a:r>
            <a:r>
              <a:rPr lang="fr-FR" sz="1800" dirty="0"/>
              <a:t> ?</a:t>
            </a:r>
          </a:p>
          <a:p>
            <a:pPr marL="285750" lvl="0" indent="-285750" algn="just">
              <a:buChar char="-"/>
            </a:pPr>
            <a:endParaRPr lang="fr-FR" sz="1800" dirty="0"/>
          </a:p>
          <a:p>
            <a:pPr marL="285750" lvl="0" indent="-285750" algn="just">
              <a:buChar char="-"/>
            </a:pPr>
            <a:endParaRPr lang="fr-FR" sz="1800" dirty="0"/>
          </a:p>
          <a:p>
            <a:pPr marL="285750" lvl="0" indent="-285750" algn="just">
              <a:buChar char="-"/>
            </a:pPr>
            <a:endParaRPr lang="fr-FR" sz="1800" dirty="0"/>
          </a:p>
          <a:p>
            <a:pPr marL="285750" lvl="0" indent="-285750" algn="just">
              <a:buChar char="-"/>
            </a:pPr>
            <a:endParaRPr lang="fr-FR" sz="1800" dirty="0"/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  <a:p>
            <a:pPr marL="263525" lvl="0" algn="just"/>
            <a:endParaRPr lang="fr-FR" sz="1800" dirty="0"/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179387" y="693737"/>
            <a:ext cx="8496300" cy="5478463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r>
              <a:rPr lang="fr-FR" sz="2400" b="1">
                <a:solidFill>
                  <a:srgbClr val="00B0F0"/>
                </a:solidFill>
              </a:rPr>
              <a:t>III. </a:t>
            </a:r>
            <a:r>
              <a:rPr lang="fr-FR" sz="2400" b="1" u="sng">
                <a:solidFill>
                  <a:srgbClr val="00B0F0"/>
                </a:solidFill>
              </a:rPr>
              <a:t>Calendrier et thèmes du cycle de concertation</a:t>
            </a:r>
          </a:p>
          <a:p>
            <a:pPr lvl="0" algn="just"/>
            <a:endParaRPr lang="fr-FR" sz="2400" b="1" u="sng">
              <a:solidFill>
                <a:srgbClr val="00B0F0"/>
              </a:solidFill>
            </a:endParaRPr>
          </a:p>
          <a:p>
            <a:pPr lvl="0" algn="just"/>
            <a:endParaRPr lang="fr-FR" sz="2400" b="1" u="sng">
              <a:solidFill>
                <a:srgbClr val="00B0F0"/>
              </a:solidFill>
            </a:endParaRPr>
          </a:p>
          <a:p>
            <a:pPr lvl="0" algn="just"/>
            <a:r>
              <a:rPr lang="fr-FR" sz="1400">
                <a:solidFill>
                  <a:srgbClr val="00B0F0"/>
                </a:solidFill>
              </a:rPr>
              <a:t>	</a:t>
            </a:r>
          </a:p>
          <a:p>
            <a:pPr lvl="0" algn="just"/>
            <a:r>
              <a:rPr lang="fr-FR" sz="1400">
                <a:solidFill>
                  <a:srgbClr val="00B0F0"/>
                </a:solidFill>
              </a:rPr>
              <a:t>	</a:t>
            </a:r>
          </a:p>
          <a:p>
            <a:pPr lvl="0"/>
            <a:endParaRPr lang="fr-FR" sz="1400">
              <a:solidFill>
                <a:srgbClr val="00B0F0"/>
              </a:solidFill>
            </a:endParaRPr>
          </a:p>
          <a:p>
            <a:pPr lvl="0"/>
            <a:endParaRPr lang="fr-FR" sz="1400">
              <a:solidFill>
                <a:srgbClr val="00B0F0"/>
              </a:solidFill>
            </a:endParaRP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13</a:t>
            </a:fld>
            <a:endParaRPr/>
          </a:p>
        </p:txBody>
      </p:sp>
      <p:grpSp>
        <p:nvGrpSpPr>
          <p:cNvPr id="6" name="Groupe 5"/>
          <p:cNvGrpSpPr/>
          <p:nvPr/>
        </p:nvGrpSpPr>
        <p:grpSpPr>
          <a:xfrm>
            <a:off x="326417" y="1443099"/>
            <a:ext cx="8348663" cy="3971925"/>
            <a:chOff x="205" y="889"/>
            <a:chExt cx="5259" cy="2502"/>
          </a:xfrm>
        </p:grpSpPr>
        <p:sp>
          <p:nvSpPr>
            <p:cNvPr id="7" name="ZoneTexte 6"/>
            <p:cNvSpPr txBox="1"/>
            <p:nvPr/>
          </p:nvSpPr>
          <p:spPr>
            <a:xfrm>
              <a:off x="205" y="889"/>
              <a:ext cx="1301" cy="47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/>
                <a:t>Réunion</a:t>
              </a:r>
            </a:p>
          </p:txBody>
        </p:sp>
        <p:sp>
          <p:nvSpPr>
            <p:cNvPr id="8" name="Connecteur droit 7"/>
            <p:cNvSpPr/>
            <p:nvPr/>
          </p:nvSpPr>
          <p:spPr>
            <a:xfrm>
              <a:off x="205" y="889"/>
              <a:ext cx="1301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9" name="Connecteur droit 8"/>
            <p:cNvSpPr/>
            <p:nvPr/>
          </p:nvSpPr>
          <p:spPr>
            <a:xfrm>
              <a:off x="1506" y="889"/>
              <a:ext cx="0" cy="47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10" name="Connecteur droit 9"/>
            <p:cNvSpPr/>
            <p:nvPr/>
          </p:nvSpPr>
          <p:spPr>
            <a:xfrm>
              <a:off x="205" y="1359"/>
              <a:ext cx="1301" cy="0"/>
            </a:xfrm>
            <a:prstGeom prst="line">
              <a:avLst/>
            </a:prstGeom>
            <a:noFill/>
            <a:ln w="38100">
              <a:solidFill>
                <a:schemeClr val="lt1"/>
              </a:solidFill>
            </a:ln>
          </p:spPr>
        </p:sp>
        <p:sp>
          <p:nvSpPr>
            <p:cNvPr id="11" name="Connecteur droit 10"/>
            <p:cNvSpPr/>
            <p:nvPr/>
          </p:nvSpPr>
          <p:spPr>
            <a:xfrm>
              <a:off x="205" y="889"/>
              <a:ext cx="0" cy="47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12" name="ZoneTexte 11"/>
            <p:cNvSpPr txBox="1"/>
            <p:nvPr/>
          </p:nvSpPr>
          <p:spPr>
            <a:xfrm>
              <a:off x="1506" y="889"/>
              <a:ext cx="1218" cy="47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/>
                <a:t>Dates</a:t>
              </a:r>
            </a:p>
          </p:txBody>
        </p:sp>
        <p:sp>
          <p:nvSpPr>
            <p:cNvPr id="13" name="Connecteur droit 12"/>
            <p:cNvSpPr/>
            <p:nvPr/>
          </p:nvSpPr>
          <p:spPr>
            <a:xfrm>
              <a:off x="1506" y="889"/>
              <a:ext cx="1218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14" name="Connecteur droit 13"/>
            <p:cNvSpPr/>
            <p:nvPr/>
          </p:nvSpPr>
          <p:spPr>
            <a:xfrm>
              <a:off x="2724" y="889"/>
              <a:ext cx="0" cy="47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15" name="Connecteur droit 14"/>
            <p:cNvSpPr/>
            <p:nvPr/>
          </p:nvSpPr>
          <p:spPr>
            <a:xfrm>
              <a:off x="1506" y="1359"/>
              <a:ext cx="1218" cy="0"/>
            </a:xfrm>
            <a:prstGeom prst="line">
              <a:avLst/>
            </a:prstGeom>
            <a:noFill/>
            <a:ln w="38100">
              <a:solidFill>
                <a:schemeClr val="lt1"/>
              </a:solidFill>
            </a:ln>
          </p:spPr>
        </p:sp>
        <p:sp>
          <p:nvSpPr>
            <p:cNvPr id="16" name="Connecteur droit 15"/>
            <p:cNvSpPr/>
            <p:nvPr/>
          </p:nvSpPr>
          <p:spPr>
            <a:xfrm>
              <a:off x="1506" y="889"/>
              <a:ext cx="0" cy="47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17" name="ZoneTexte 16"/>
            <p:cNvSpPr txBox="1"/>
            <p:nvPr/>
          </p:nvSpPr>
          <p:spPr>
            <a:xfrm>
              <a:off x="2724" y="889"/>
              <a:ext cx="1123" cy="47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/>
                <a:t> Pilotage</a:t>
              </a:r>
            </a:p>
          </p:txBody>
        </p:sp>
        <p:sp>
          <p:nvSpPr>
            <p:cNvPr id="18" name="Connecteur droit 17"/>
            <p:cNvSpPr/>
            <p:nvPr/>
          </p:nvSpPr>
          <p:spPr>
            <a:xfrm>
              <a:off x="2724" y="889"/>
              <a:ext cx="1123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19" name="Connecteur droit 18"/>
            <p:cNvSpPr/>
            <p:nvPr/>
          </p:nvSpPr>
          <p:spPr>
            <a:xfrm>
              <a:off x="3847" y="889"/>
              <a:ext cx="0" cy="47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20" name="Connecteur droit 19"/>
            <p:cNvSpPr/>
            <p:nvPr/>
          </p:nvSpPr>
          <p:spPr>
            <a:xfrm>
              <a:off x="2724" y="1359"/>
              <a:ext cx="1123" cy="0"/>
            </a:xfrm>
            <a:prstGeom prst="line">
              <a:avLst/>
            </a:prstGeom>
            <a:noFill/>
            <a:ln w="38100">
              <a:solidFill>
                <a:schemeClr val="lt1"/>
              </a:solidFill>
            </a:ln>
          </p:spPr>
        </p:sp>
        <p:sp>
          <p:nvSpPr>
            <p:cNvPr id="21" name="Connecteur droit 20"/>
            <p:cNvSpPr/>
            <p:nvPr/>
          </p:nvSpPr>
          <p:spPr>
            <a:xfrm>
              <a:off x="2724" y="889"/>
              <a:ext cx="0" cy="47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22" name="ZoneTexte 21"/>
            <p:cNvSpPr txBox="1"/>
            <p:nvPr/>
          </p:nvSpPr>
          <p:spPr>
            <a:xfrm>
              <a:off x="3847" y="889"/>
              <a:ext cx="1617" cy="47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/>
                <a:t>Thèmes</a:t>
              </a:r>
            </a:p>
          </p:txBody>
        </p:sp>
        <p:sp>
          <p:nvSpPr>
            <p:cNvPr id="23" name="Connecteur droit 22"/>
            <p:cNvSpPr/>
            <p:nvPr/>
          </p:nvSpPr>
          <p:spPr>
            <a:xfrm>
              <a:off x="3847" y="889"/>
              <a:ext cx="1617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24" name="Connecteur droit 23"/>
            <p:cNvSpPr/>
            <p:nvPr/>
          </p:nvSpPr>
          <p:spPr>
            <a:xfrm>
              <a:off x="5464" y="889"/>
              <a:ext cx="0" cy="47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25" name="Connecteur droit 24"/>
            <p:cNvSpPr/>
            <p:nvPr/>
          </p:nvSpPr>
          <p:spPr>
            <a:xfrm>
              <a:off x="3847" y="1359"/>
              <a:ext cx="1617" cy="0"/>
            </a:xfrm>
            <a:prstGeom prst="line">
              <a:avLst/>
            </a:prstGeom>
            <a:noFill/>
            <a:ln w="38100">
              <a:solidFill>
                <a:schemeClr val="lt1"/>
              </a:solidFill>
            </a:ln>
          </p:spPr>
        </p:sp>
        <p:sp>
          <p:nvSpPr>
            <p:cNvPr id="26" name="Connecteur droit 25"/>
            <p:cNvSpPr/>
            <p:nvPr/>
          </p:nvSpPr>
          <p:spPr>
            <a:xfrm>
              <a:off x="3847" y="889"/>
              <a:ext cx="0" cy="47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27" name="ZoneTexte 26"/>
            <p:cNvSpPr txBox="1"/>
            <p:nvPr/>
          </p:nvSpPr>
          <p:spPr>
            <a:xfrm>
              <a:off x="205" y="1359"/>
              <a:ext cx="1301" cy="61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/>
                <a:t>GT 1</a:t>
              </a:r>
            </a:p>
          </p:txBody>
        </p:sp>
        <p:sp>
          <p:nvSpPr>
            <p:cNvPr id="28" name="Connecteur droit 27"/>
            <p:cNvSpPr/>
            <p:nvPr/>
          </p:nvSpPr>
          <p:spPr>
            <a:xfrm>
              <a:off x="205" y="1359"/>
              <a:ext cx="1301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29" name="Connecteur droit 28"/>
            <p:cNvSpPr/>
            <p:nvPr/>
          </p:nvSpPr>
          <p:spPr>
            <a:xfrm>
              <a:off x="1506" y="1359"/>
              <a:ext cx="0" cy="618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30" name="Connecteur droit 29"/>
            <p:cNvSpPr/>
            <p:nvPr/>
          </p:nvSpPr>
          <p:spPr>
            <a:xfrm>
              <a:off x="205" y="1977"/>
              <a:ext cx="1301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31" name="Connecteur droit 30"/>
            <p:cNvSpPr/>
            <p:nvPr/>
          </p:nvSpPr>
          <p:spPr>
            <a:xfrm>
              <a:off x="205" y="1359"/>
              <a:ext cx="0" cy="618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32" name="ZoneTexte 31"/>
            <p:cNvSpPr txBox="1"/>
            <p:nvPr/>
          </p:nvSpPr>
          <p:spPr>
            <a:xfrm>
              <a:off x="1506" y="1359"/>
              <a:ext cx="1218" cy="618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>
                  <a:solidFill>
                    <a:schemeClr val="tx1"/>
                  </a:solidFill>
                </a:rPr>
                <a:t>Fin juin</a:t>
              </a:r>
            </a:p>
          </p:txBody>
        </p:sp>
        <p:sp>
          <p:nvSpPr>
            <p:cNvPr id="33" name="Connecteur droit 32"/>
            <p:cNvSpPr/>
            <p:nvPr/>
          </p:nvSpPr>
          <p:spPr>
            <a:xfrm>
              <a:off x="1506" y="1359"/>
              <a:ext cx="1218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34" name="Connecteur droit 33"/>
            <p:cNvSpPr/>
            <p:nvPr/>
          </p:nvSpPr>
          <p:spPr>
            <a:xfrm>
              <a:off x="2724" y="1359"/>
              <a:ext cx="0" cy="618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35" name="Connecteur droit 34"/>
            <p:cNvSpPr/>
            <p:nvPr/>
          </p:nvSpPr>
          <p:spPr>
            <a:xfrm>
              <a:off x="1506" y="1977"/>
              <a:ext cx="1218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36" name="Connecteur droit 35"/>
            <p:cNvSpPr/>
            <p:nvPr/>
          </p:nvSpPr>
          <p:spPr>
            <a:xfrm>
              <a:off x="1506" y="1359"/>
              <a:ext cx="0" cy="618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37" name="ZoneTexte 36"/>
            <p:cNvSpPr txBox="1"/>
            <p:nvPr/>
          </p:nvSpPr>
          <p:spPr>
            <a:xfrm>
              <a:off x="2724" y="1359"/>
              <a:ext cx="1123" cy="618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/>
                <a:t>DGAFP</a:t>
              </a:r>
            </a:p>
          </p:txBody>
        </p:sp>
        <p:sp>
          <p:nvSpPr>
            <p:cNvPr id="38" name="Connecteur droit 37"/>
            <p:cNvSpPr/>
            <p:nvPr/>
          </p:nvSpPr>
          <p:spPr>
            <a:xfrm>
              <a:off x="2724" y="1359"/>
              <a:ext cx="1123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39" name="Connecteur droit 38"/>
            <p:cNvSpPr/>
            <p:nvPr/>
          </p:nvSpPr>
          <p:spPr>
            <a:xfrm>
              <a:off x="3847" y="1359"/>
              <a:ext cx="0" cy="618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40" name="Connecteur droit 39"/>
            <p:cNvSpPr/>
            <p:nvPr/>
          </p:nvSpPr>
          <p:spPr>
            <a:xfrm>
              <a:off x="2724" y="1977"/>
              <a:ext cx="1123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41" name="Connecteur droit 40"/>
            <p:cNvSpPr/>
            <p:nvPr/>
          </p:nvSpPr>
          <p:spPr>
            <a:xfrm>
              <a:off x="2724" y="1359"/>
              <a:ext cx="0" cy="618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42" name="ZoneTexte 41"/>
            <p:cNvSpPr txBox="1"/>
            <p:nvPr/>
          </p:nvSpPr>
          <p:spPr>
            <a:xfrm>
              <a:off x="3847" y="1359"/>
              <a:ext cx="1617" cy="618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/>
              <a:r>
                <a:rPr lang="fr-FR" sz="1200" dirty="0"/>
                <a:t>Diagnostic sur les déterminants</a:t>
              </a:r>
              <a:r>
                <a:rPr lang="fr-FR" sz="1200" baseline="0" dirty="0"/>
                <a:t> de la rémunération </a:t>
              </a:r>
            </a:p>
          </p:txBody>
        </p:sp>
        <p:sp>
          <p:nvSpPr>
            <p:cNvPr id="43" name="Connecteur droit 42"/>
            <p:cNvSpPr/>
            <p:nvPr/>
          </p:nvSpPr>
          <p:spPr>
            <a:xfrm>
              <a:off x="3847" y="1359"/>
              <a:ext cx="1617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44" name="Connecteur droit 43"/>
            <p:cNvSpPr/>
            <p:nvPr/>
          </p:nvSpPr>
          <p:spPr>
            <a:xfrm>
              <a:off x="5464" y="1359"/>
              <a:ext cx="0" cy="618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45" name="Connecteur droit 44"/>
            <p:cNvSpPr/>
            <p:nvPr/>
          </p:nvSpPr>
          <p:spPr>
            <a:xfrm>
              <a:off x="3847" y="1977"/>
              <a:ext cx="1617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46" name="Connecteur droit 45"/>
            <p:cNvSpPr/>
            <p:nvPr/>
          </p:nvSpPr>
          <p:spPr>
            <a:xfrm>
              <a:off x="3847" y="1359"/>
              <a:ext cx="0" cy="618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47" name="ZoneTexte 46"/>
            <p:cNvSpPr txBox="1"/>
            <p:nvPr/>
          </p:nvSpPr>
          <p:spPr>
            <a:xfrm>
              <a:off x="205" y="1977"/>
              <a:ext cx="1301" cy="70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/>
                <a:t>GT 2</a:t>
              </a:r>
            </a:p>
          </p:txBody>
        </p:sp>
        <p:sp>
          <p:nvSpPr>
            <p:cNvPr id="48" name="Connecteur droit 47"/>
            <p:cNvSpPr/>
            <p:nvPr/>
          </p:nvSpPr>
          <p:spPr>
            <a:xfrm>
              <a:off x="205" y="1977"/>
              <a:ext cx="1301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49" name="Connecteur droit 48"/>
            <p:cNvSpPr/>
            <p:nvPr/>
          </p:nvSpPr>
          <p:spPr>
            <a:xfrm>
              <a:off x="1506" y="1977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50" name="Connecteur droit 49"/>
            <p:cNvSpPr/>
            <p:nvPr/>
          </p:nvSpPr>
          <p:spPr>
            <a:xfrm>
              <a:off x="205" y="2684"/>
              <a:ext cx="1301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51" name="Connecteur droit 50"/>
            <p:cNvSpPr/>
            <p:nvPr/>
          </p:nvSpPr>
          <p:spPr>
            <a:xfrm>
              <a:off x="205" y="1977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52" name="ZoneTexte 51"/>
            <p:cNvSpPr txBox="1"/>
            <p:nvPr/>
          </p:nvSpPr>
          <p:spPr>
            <a:xfrm>
              <a:off x="1506" y="1977"/>
              <a:ext cx="1218" cy="707"/>
            </a:xfrm>
            <a:prstGeom prst="rect">
              <a:avLst/>
            </a:prstGeom>
            <a:solidFill>
              <a:schemeClr val="accent1">
                <a:tint val="20000"/>
              </a:schemeClr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 dirty="0" smtClean="0"/>
                <a:t>Juillet</a:t>
              </a:r>
              <a:endParaRPr lang="fr-FR" sz="1200" strike="sngStrike" dirty="0">
                <a:solidFill>
                  <a:srgbClr val="FF0000"/>
                </a:solidFill>
              </a:endParaRPr>
            </a:p>
          </p:txBody>
        </p:sp>
        <p:sp>
          <p:nvSpPr>
            <p:cNvPr id="53" name="Connecteur droit 52"/>
            <p:cNvSpPr/>
            <p:nvPr/>
          </p:nvSpPr>
          <p:spPr>
            <a:xfrm>
              <a:off x="1506" y="1977"/>
              <a:ext cx="1218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54" name="Connecteur droit 53"/>
            <p:cNvSpPr/>
            <p:nvPr/>
          </p:nvSpPr>
          <p:spPr>
            <a:xfrm>
              <a:off x="2724" y="1977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55" name="Connecteur droit 54"/>
            <p:cNvSpPr/>
            <p:nvPr/>
          </p:nvSpPr>
          <p:spPr>
            <a:xfrm>
              <a:off x="1506" y="2684"/>
              <a:ext cx="1218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56" name="Connecteur droit 55"/>
            <p:cNvSpPr/>
            <p:nvPr/>
          </p:nvSpPr>
          <p:spPr>
            <a:xfrm>
              <a:off x="1506" y="1977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57" name="ZoneTexte 56"/>
            <p:cNvSpPr txBox="1"/>
            <p:nvPr/>
          </p:nvSpPr>
          <p:spPr>
            <a:xfrm>
              <a:off x="2724" y="1977"/>
              <a:ext cx="1123" cy="707"/>
            </a:xfrm>
            <a:prstGeom prst="rect">
              <a:avLst/>
            </a:prstGeom>
            <a:solidFill>
              <a:schemeClr val="accent1">
                <a:tint val="20000"/>
              </a:schemeClr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/>
                <a:t>DGAFP</a:t>
              </a:r>
            </a:p>
          </p:txBody>
        </p:sp>
        <p:sp>
          <p:nvSpPr>
            <p:cNvPr id="58" name="Connecteur droit 57"/>
            <p:cNvSpPr/>
            <p:nvPr/>
          </p:nvSpPr>
          <p:spPr>
            <a:xfrm>
              <a:off x="2724" y="1977"/>
              <a:ext cx="1123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59" name="Connecteur droit 58"/>
            <p:cNvSpPr/>
            <p:nvPr/>
          </p:nvSpPr>
          <p:spPr>
            <a:xfrm>
              <a:off x="3847" y="1977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60" name="Connecteur droit 59"/>
            <p:cNvSpPr/>
            <p:nvPr/>
          </p:nvSpPr>
          <p:spPr>
            <a:xfrm>
              <a:off x="2724" y="2684"/>
              <a:ext cx="1123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61" name="Connecteur droit 60"/>
            <p:cNvSpPr/>
            <p:nvPr/>
          </p:nvSpPr>
          <p:spPr>
            <a:xfrm>
              <a:off x="2724" y="1977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62" name="ZoneTexte 61"/>
            <p:cNvSpPr txBox="1"/>
            <p:nvPr/>
          </p:nvSpPr>
          <p:spPr>
            <a:xfrm>
              <a:off x="3847" y="1977"/>
              <a:ext cx="1617" cy="707"/>
            </a:xfrm>
            <a:prstGeom prst="rect">
              <a:avLst/>
            </a:prstGeom>
            <a:solidFill>
              <a:schemeClr val="accent1">
                <a:tint val="20000"/>
              </a:schemeClr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/>
              <a:r>
                <a:rPr lang="fr-FR" sz="1200" dirty="0"/>
                <a:t>Définition</a:t>
              </a:r>
              <a:r>
                <a:rPr lang="fr-FR" sz="1200" baseline="0" dirty="0"/>
                <a:t> des m</a:t>
              </a:r>
              <a:r>
                <a:rPr lang="fr-FR" sz="1200" dirty="0"/>
                <a:t>écanismes</a:t>
              </a:r>
              <a:r>
                <a:rPr lang="fr-FR" sz="1200" baseline="0" dirty="0"/>
                <a:t> de reconnaissance des mérites individuels et collectifs </a:t>
              </a:r>
              <a:endParaRPr lang="fr-FR" sz="1200" strike="sngStrike" dirty="0"/>
            </a:p>
          </p:txBody>
        </p:sp>
        <p:sp>
          <p:nvSpPr>
            <p:cNvPr id="63" name="Connecteur droit 62"/>
            <p:cNvSpPr/>
            <p:nvPr/>
          </p:nvSpPr>
          <p:spPr>
            <a:xfrm>
              <a:off x="3847" y="1977"/>
              <a:ext cx="1617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64" name="Connecteur droit 63"/>
            <p:cNvSpPr/>
            <p:nvPr/>
          </p:nvSpPr>
          <p:spPr>
            <a:xfrm>
              <a:off x="5464" y="1977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65" name="Connecteur droit 64"/>
            <p:cNvSpPr/>
            <p:nvPr/>
          </p:nvSpPr>
          <p:spPr>
            <a:xfrm>
              <a:off x="3847" y="2684"/>
              <a:ext cx="1617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66" name="Connecteur droit 65"/>
            <p:cNvSpPr/>
            <p:nvPr/>
          </p:nvSpPr>
          <p:spPr>
            <a:xfrm>
              <a:off x="3847" y="1977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67" name="ZoneTexte 66"/>
            <p:cNvSpPr txBox="1"/>
            <p:nvPr/>
          </p:nvSpPr>
          <p:spPr>
            <a:xfrm>
              <a:off x="205" y="2684"/>
              <a:ext cx="1301" cy="70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/>
                <a:t>GT3</a:t>
              </a:r>
            </a:p>
          </p:txBody>
        </p:sp>
        <p:sp>
          <p:nvSpPr>
            <p:cNvPr id="68" name="Connecteur droit 67"/>
            <p:cNvSpPr/>
            <p:nvPr/>
          </p:nvSpPr>
          <p:spPr>
            <a:xfrm>
              <a:off x="205" y="2684"/>
              <a:ext cx="1301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69" name="Connecteur droit 68"/>
            <p:cNvSpPr/>
            <p:nvPr/>
          </p:nvSpPr>
          <p:spPr>
            <a:xfrm>
              <a:off x="1506" y="2684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70" name="Connecteur droit 69"/>
            <p:cNvSpPr/>
            <p:nvPr/>
          </p:nvSpPr>
          <p:spPr>
            <a:xfrm>
              <a:off x="205" y="3391"/>
              <a:ext cx="1301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71" name="Connecteur droit 70"/>
            <p:cNvSpPr/>
            <p:nvPr/>
          </p:nvSpPr>
          <p:spPr>
            <a:xfrm>
              <a:off x="205" y="2684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72" name="ZoneTexte 71"/>
            <p:cNvSpPr txBox="1"/>
            <p:nvPr/>
          </p:nvSpPr>
          <p:spPr>
            <a:xfrm>
              <a:off x="1506" y="2684"/>
              <a:ext cx="1218" cy="707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 dirty="0" smtClean="0"/>
                <a:t>Septembre</a:t>
              </a:r>
              <a:endParaRPr lang="fr-FR" sz="1200" strike="sngStrike" dirty="0"/>
            </a:p>
          </p:txBody>
        </p:sp>
        <p:sp>
          <p:nvSpPr>
            <p:cNvPr id="73" name="Connecteur droit 72"/>
            <p:cNvSpPr/>
            <p:nvPr/>
          </p:nvSpPr>
          <p:spPr>
            <a:xfrm>
              <a:off x="1506" y="2684"/>
              <a:ext cx="1218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74" name="Connecteur droit 73"/>
            <p:cNvSpPr/>
            <p:nvPr/>
          </p:nvSpPr>
          <p:spPr>
            <a:xfrm>
              <a:off x="2724" y="2684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75" name="Connecteur droit 74"/>
            <p:cNvSpPr/>
            <p:nvPr/>
          </p:nvSpPr>
          <p:spPr>
            <a:xfrm>
              <a:off x="1506" y="3391"/>
              <a:ext cx="1218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76" name="Connecteur droit 75"/>
            <p:cNvSpPr/>
            <p:nvPr/>
          </p:nvSpPr>
          <p:spPr>
            <a:xfrm>
              <a:off x="1506" y="2684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77" name="ZoneTexte 76"/>
            <p:cNvSpPr txBox="1"/>
            <p:nvPr/>
          </p:nvSpPr>
          <p:spPr>
            <a:xfrm>
              <a:off x="2724" y="2684"/>
              <a:ext cx="1123" cy="707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 algn="ctr"/>
              <a:r>
                <a:rPr lang="fr-FR" sz="1200"/>
                <a:t>DGAFP</a:t>
              </a:r>
            </a:p>
          </p:txBody>
        </p:sp>
        <p:sp>
          <p:nvSpPr>
            <p:cNvPr id="78" name="Connecteur droit 77"/>
            <p:cNvSpPr/>
            <p:nvPr/>
          </p:nvSpPr>
          <p:spPr>
            <a:xfrm>
              <a:off x="2724" y="2684"/>
              <a:ext cx="1123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79" name="Connecteur droit 78"/>
            <p:cNvSpPr/>
            <p:nvPr/>
          </p:nvSpPr>
          <p:spPr>
            <a:xfrm>
              <a:off x="3847" y="2684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80" name="Connecteur droit 79"/>
            <p:cNvSpPr/>
            <p:nvPr/>
          </p:nvSpPr>
          <p:spPr>
            <a:xfrm>
              <a:off x="2724" y="3391"/>
              <a:ext cx="1123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81" name="Connecteur droit 80"/>
            <p:cNvSpPr/>
            <p:nvPr/>
          </p:nvSpPr>
          <p:spPr>
            <a:xfrm>
              <a:off x="2724" y="2684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82" name="ZoneTexte 81"/>
            <p:cNvSpPr txBox="1"/>
            <p:nvPr/>
          </p:nvSpPr>
          <p:spPr>
            <a:xfrm>
              <a:off x="3847" y="2684"/>
              <a:ext cx="1617" cy="707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</p:spPr>
          <p:txBody>
            <a:bodyPr wrap="square" lIns="44450" tIns="0" rIns="44450" bIns="0" anchor="ctr"/>
            <a:lstStyle>
              <a:lvl1pPr lvl="0">
                <a:defRPr/>
              </a:lvl1pPr>
            </a:lstStyle>
            <a:p>
              <a:pPr lvl="0"/>
              <a:r>
                <a:rPr lang="fr-FR" sz="1200" baseline="0" dirty="0" smtClean="0"/>
                <a:t>Quelle</a:t>
              </a:r>
              <a:r>
                <a:rPr lang="fr-FR" sz="1200" dirty="0" smtClean="0"/>
                <a:t> structuration et politique </a:t>
              </a:r>
              <a:r>
                <a:rPr lang="fr-FR" sz="1200" baseline="0" dirty="0" smtClean="0"/>
                <a:t>de </a:t>
              </a:r>
              <a:r>
                <a:rPr lang="fr-FR" sz="1200" baseline="0" dirty="0"/>
                <a:t>rémunération </a:t>
              </a:r>
              <a:r>
                <a:rPr lang="fr-FR" sz="1200" baseline="0" dirty="0" smtClean="0"/>
                <a:t>pour les </a:t>
              </a:r>
              <a:r>
                <a:rPr lang="fr-FR" sz="1200" baseline="0" dirty="0"/>
                <a:t>agents publics ?</a:t>
              </a:r>
            </a:p>
          </p:txBody>
        </p:sp>
        <p:sp>
          <p:nvSpPr>
            <p:cNvPr id="83" name="Connecteur droit 82"/>
            <p:cNvSpPr/>
            <p:nvPr/>
          </p:nvSpPr>
          <p:spPr>
            <a:xfrm>
              <a:off x="3847" y="2684"/>
              <a:ext cx="1617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84" name="Connecteur droit 83"/>
            <p:cNvSpPr/>
            <p:nvPr/>
          </p:nvSpPr>
          <p:spPr>
            <a:xfrm>
              <a:off x="5464" y="2684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85" name="Connecteur droit 84"/>
            <p:cNvSpPr/>
            <p:nvPr/>
          </p:nvSpPr>
          <p:spPr>
            <a:xfrm>
              <a:off x="3847" y="3391"/>
              <a:ext cx="1617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  <p:sp>
          <p:nvSpPr>
            <p:cNvPr id="86" name="Connecteur droit 85"/>
            <p:cNvSpPr/>
            <p:nvPr/>
          </p:nvSpPr>
          <p:spPr>
            <a:xfrm>
              <a:off x="3847" y="2684"/>
              <a:ext cx="0" cy="707"/>
            </a:xfrm>
            <a:prstGeom prst="line">
              <a:avLst/>
            </a:prstGeom>
            <a:noFill/>
            <a:ln w="12700">
              <a:solidFill>
                <a:schemeClr val="lt1"/>
              </a:solidFill>
            </a:ln>
          </p:spPr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179387" y="693737"/>
            <a:ext cx="8496300" cy="5478463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ctr"/>
            <a:endParaRPr/>
          </a:p>
          <a:p>
            <a:pPr lvl="0" algn="ctr"/>
            <a:endParaRPr/>
          </a:p>
          <a:p>
            <a:pPr lvl="0" algn="ctr"/>
            <a:endParaRPr/>
          </a:p>
          <a:p>
            <a:pPr lvl="0" algn="ctr"/>
            <a:endParaRPr/>
          </a:p>
          <a:p>
            <a:pPr lvl="0" algn="ctr"/>
            <a:endParaRPr/>
          </a:p>
          <a:p>
            <a:pPr lvl="0" algn="ctr"/>
            <a:endParaRPr/>
          </a:p>
          <a:p>
            <a:pPr lvl="0" algn="ctr"/>
            <a:endParaRPr/>
          </a:p>
          <a:p>
            <a:pPr lvl="0" algn="ctr"/>
            <a:endParaRPr/>
          </a:p>
          <a:p>
            <a:pPr lvl="0" algn="ctr"/>
            <a:r>
              <a:rPr lang="fr-FR" sz="2800" b="1"/>
              <a:t>MERCI DE VOTRE ATTENTION 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14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661987"/>
            <a:ext cx="8229600" cy="6667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lang="fr-FR" b="1" u="sng"/>
              <a:t>Ordre du jour de la réunion de lancement de la concertation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3"/>
          </p:nvPr>
        </p:nvSpPr>
        <p:spPr>
          <a:xfrm>
            <a:off x="188912" y="1330325"/>
            <a:ext cx="8496300" cy="450850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marL="534987" lvl="0" indent="-534988" algn="just">
              <a:spcAft>
                <a:spcPts val="1200"/>
              </a:spcAft>
              <a:buFont typeface=""/>
              <a:buAutoNum type="romanUcPeriod"/>
            </a:pPr>
            <a:endParaRPr/>
          </a:p>
          <a:p>
            <a:pPr marL="534987" lvl="0" indent="-534988" algn="just">
              <a:spcAft>
                <a:spcPts val="1200"/>
              </a:spcAft>
              <a:buFont typeface=""/>
              <a:buAutoNum type="romanUcPeriod"/>
            </a:pPr>
            <a:r>
              <a:rPr lang="fr-FR" sz="2000">
                <a:solidFill>
                  <a:srgbClr val="00B0F0"/>
                </a:solidFill>
              </a:rPr>
              <a:t>Ouverture par Monsieur Olivier Dussopt, Secrétaire d’Etat auprès du Ministre de l’action et des comptes publics</a:t>
            </a:r>
          </a:p>
          <a:p>
            <a:pPr marL="534987" lvl="0" indent="-534988" algn="just">
              <a:spcAft>
                <a:spcPts val="1200"/>
              </a:spcAft>
              <a:buFont typeface=""/>
              <a:buAutoNum type="romanUcPeriod"/>
            </a:pPr>
            <a:endParaRPr lang="fr-FR" sz="2000">
              <a:solidFill>
                <a:srgbClr val="00B0F0"/>
              </a:solidFill>
            </a:endParaRPr>
          </a:p>
          <a:p>
            <a:pPr marL="534987" lvl="0" indent="-534988" algn="just">
              <a:spcAft>
                <a:spcPts val="1200"/>
              </a:spcAft>
              <a:buFont typeface=""/>
              <a:buAutoNum type="romanUcPeriod"/>
            </a:pPr>
            <a:r>
              <a:rPr lang="fr-FR" sz="2000">
                <a:solidFill>
                  <a:srgbClr val="00B0F0"/>
                </a:solidFill>
              </a:rPr>
              <a:t>Interventions de MM. Stéphane Jacobzone et Paul Peny </a:t>
            </a:r>
          </a:p>
          <a:p>
            <a:pPr marL="534987" lvl="0" indent="-534988" algn="just">
              <a:spcAft>
                <a:spcPts val="1200"/>
              </a:spcAft>
              <a:buFont typeface=""/>
              <a:buAutoNum type="romanUcPeriod"/>
            </a:pPr>
            <a:endParaRPr lang="fr-FR" sz="2000">
              <a:solidFill>
                <a:srgbClr val="00B0F0"/>
              </a:solidFill>
            </a:endParaRPr>
          </a:p>
          <a:p>
            <a:pPr marL="514350" lvl="0" indent="-514350" algn="just">
              <a:spcAft>
                <a:spcPts val="1200"/>
              </a:spcAft>
              <a:buFont typeface=""/>
              <a:buAutoNum type="romanUcPeriod"/>
            </a:pPr>
            <a:r>
              <a:rPr lang="fr-FR" sz="2000">
                <a:solidFill>
                  <a:srgbClr val="00B0F0"/>
                </a:solidFill>
              </a:rPr>
              <a:t>Eléments de contexte et de cadrage du cycle de concertation </a:t>
            </a:r>
          </a:p>
          <a:p>
            <a:pPr marL="514350" lvl="0" indent="-514350" algn="just">
              <a:spcAft>
                <a:spcPts val="1200"/>
              </a:spcAft>
              <a:buFont typeface=""/>
              <a:buAutoNum type="romanUcPeriod"/>
            </a:pPr>
            <a:endParaRPr lang="fr-FR" sz="2000">
              <a:solidFill>
                <a:srgbClr val="00B0F0"/>
              </a:solidFill>
            </a:endParaRPr>
          </a:p>
          <a:p>
            <a:pPr marL="514350" lvl="0" indent="-514350" algn="just">
              <a:spcAft>
                <a:spcPts val="1200"/>
              </a:spcAft>
              <a:buFont typeface=""/>
              <a:buAutoNum type="romanUcPeriod"/>
            </a:pPr>
            <a:r>
              <a:rPr lang="fr-FR" sz="2000">
                <a:solidFill>
                  <a:srgbClr val="00B0F0"/>
                </a:solidFill>
              </a:rPr>
              <a:t>Calendrier et thèmes de la concertation</a:t>
            </a:r>
          </a:p>
          <a:p>
            <a:pPr lvl="0" algn="just"/>
            <a:endParaRPr lang="fr-FR" sz="2000">
              <a:solidFill>
                <a:srgbClr val="00B0F0"/>
              </a:solidFill>
            </a:endParaRPr>
          </a:p>
          <a:p>
            <a:pPr lvl="0" algn="just"/>
            <a:endParaRPr lang="fr-FR" sz="2000">
              <a:solidFill>
                <a:srgbClr val="00B0F0"/>
              </a:solidFill>
            </a:endParaRPr>
          </a:p>
          <a:p>
            <a:pPr lvl="0" algn="just"/>
            <a:endParaRPr lang="fr-FR" sz="2000">
              <a:solidFill>
                <a:srgbClr val="00B0F0"/>
              </a:solidFill>
            </a:endParaRPr>
          </a:p>
          <a:p>
            <a:pPr lvl="0" algn="just"/>
            <a:endParaRPr lang="fr-FR" sz="2000">
              <a:solidFill>
                <a:srgbClr val="00B0F0"/>
              </a:solidFill>
            </a:endParaRPr>
          </a:p>
          <a:p>
            <a:pPr lvl="0" algn="just"/>
            <a:endParaRPr lang="fr-FR" sz="2000">
              <a:solidFill>
                <a:srgbClr val="00B0F0"/>
              </a:solidFill>
            </a:endParaRPr>
          </a:p>
          <a:p>
            <a:pPr lvl="0" algn="just"/>
            <a:endParaRPr lang="fr-FR" sz="2000">
              <a:solidFill>
                <a:srgbClr val="00B0F0"/>
              </a:solidFill>
            </a:endParaRP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179387" y="693737"/>
            <a:ext cx="8496300" cy="552767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endParaRPr/>
          </a:p>
          <a:p>
            <a:pPr lvl="0" algn="just"/>
            <a:endParaRPr/>
          </a:p>
          <a:p>
            <a:pPr marL="514350" lvl="0" indent="-514350" algn="just">
              <a:buAutoNum type="romanUcPeriod"/>
            </a:pPr>
            <a:r>
              <a:rPr lang="fr-FR" sz="2400" b="1" u="sng">
                <a:solidFill>
                  <a:srgbClr val="00B0F0"/>
                </a:solidFill>
              </a:rPr>
              <a:t>Ouverture du cycle de concertation</a:t>
            </a:r>
          </a:p>
          <a:p>
            <a:pPr lvl="0" algn="just"/>
            <a:endParaRPr lang="fr-FR" sz="2400" b="1" u="sng">
              <a:solidFill>
                <a:srgbClr val="00B0F0"/>
              </a:solidFill>
            </a:endParaRPr>
          </a:p>
          <a:p>
            <a:pPr lvl="0" algn="just"/>
            <a:endParaRPr lang="fr-FR" sz="2400" b="1" u="sng">
              <a:solidFill>
                <a:srgbClr val="00B0F0"/>
              </a:solidFill>
            </a:endParaRPr>
          </a:p>
          <a:p>
            <a:pPr lvl="0" algn="just"/>
            <a:endParaRPr lang="fr-FR" sz="2400" b="1" u="sng">
              <a:solidFill>
                <a:srgbClr val="00B0F0"/>
              </a:solidFill>
            </a:endParaRPr>
          </a:p>
          <a:p>
            <a:pPr marL="342900" lvl="0" indent="-342900" algn="just">
              <a:buFont typeface="Wingdings"/>
              <a:buChar char="Ø"/>
            </a:pPr>
            <a:r>
              <a:rPr lang="fr-FR" sz="2000"/>
              <a:t>Intervention de Monsieur Olivier Dussopt, Secrétaire d’Etat auprès du Ministre de l’action et des comptes publics </a:t>
            </a:r>
          </a:p>
          <a:p>
            <a:pPr lvl="0" algn="just"/>
            <a:endParaRPr lang="fr-FR" sz="2000"/>
          </a:p>
          <a:p>
            <a:pPr lvl="0" algn="just"/>
            <a:endParaRPr lang="fr-FR" sz="2000"/>
          </a:p>
          <a:p>
            <a:pPr lvl="0" algn="just"/>
            <a:endParaRPr lang="fr-FR" sz="200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179387" y="693737"/>
            <a:ext cx="8496300" cy="552767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endParaRPr/>
          </a:p>
          <a:p>
            <a:pPr lvl="0" algn="just"/>
            <a:endParaRPr/>
          </a:p>
          <a:p>
            <a:pPr marL="514350" lvl="0" indent="-514350" algn="just">
              <a:buAutoNum type="romanUcPeriod"/>
            </a:pPr>
            <a:r>
              <a:rPr lang="fr-FR" sz="2400" b="1" u="sng">
                <a:solidFill>
                  <a:srgbClr val="00B0F0"/>
                </a:solidFill>
              </a:rPr>
              <a:t>Eclairages sur les politiques de rémunération</a:t>
            </a:r>
          </a:p>
          <a:p>
            <a:pPr lvl="0" algn="just"/>
            <a:endParaRPr lang="fr-FR" sz="2400" b="1" u="sng">
              <a:solidFill>
                <a:srgbClr val="00B0F0"/>
              </a:solidFill>
            </a:endParaRPr>
          </a:p>
          <a:p>
            <a:pPr lvl="0" algn="just"/>
            <a:endParaRPr lang="fr-FR" sz="2400" b="1" u="sng">
              <a:solidFill>
                <a:srgbClr val="00B0F0"/>
              </a:solidFill>
            </a:endParaRPr>
          </a:p>
          <a:p>
            <a:pPr marL="342900" lvl="0" indent="-342900" algn="just">
              <a:buFont typeface="Wingdings"/>
              <a:buChar char="Ø"/>
            </a:pPr>
            <a:r>
              <a:rPr lang="fr-FR" sz="2000"/>
              <a:t>Intervention de </a:t>
            </a:r>
            <a:r>
              <a:rPr lang="fr-FR" sz="2000" b="1"/>
              <a:t>M. Stéphane Jacobzone</a:t>
            </a:r>
            <a:r>
              <a:rPr lang="fr-FR" sz="2000"/>
              <a:t>, conseiller à l’organisation de coopération et de développement économique (direction de la gouvernance publique)</a:t>
            </a:r>
          </a:p>
          <a:p>
            <a:pPr marL="342900" lvl="0" indent="-342900" algn="just">
              <a:buFont typeface="Wingdings"/>
              <a:buChar char="Ø"/>
            </a:pPr>
            <a:endParaRPr lang="fr-FR" sz="2000"/>
          </a:p>
          <a:p>
            <a:pPr marL="342900" lvl="0" indent="-342900" algn="just">
              <a:buFont typeface="Wingdings"/>
              <a:buChar char="Ø"/>
            </a:pPr>
            <a:r>
              <a:rPr lang="fr-FR" sz="2000"/>
              <a:t>Intervention de </a:t>
            </a:r>
            <a:r>
              <a:rPr lang="fr-FR" sz="2000" b="1"/>
              <a:t>M. Paul Peny</a:t>
            </a:r>
            <a:r>
              <a:rPr lang="fr-FR" sz="2000"/>
              <a:t>, directeur des ressources humaines de la Caisse des dépôts et consignations</a:t>
            </a:r>
          </a:p>
          <a:p>
            <a:pPr lvl="0" algn="just"/>
            <a:endParaRPr lang="fr-FR" sz="2000"/>
          </a:p>
          <a:p>
            <a:pPr lvl="0" algn="just"/>
            <a:endParaRPr lang="fr-FR" sz="2000"/>
          </a:p>
          <a:p>
            <a:pPr lvl="0" algn="just"/>
            <a:endParaRPr lang="fr-FR" sz="200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457200" y="892175"/>
            <a:ext cx="8112125" cy="5507037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marL="514350" lvl="0" indent="-514350" algn="just">
              <a:spcAft>
                <a:spcPts val="1200"/>
              </a:spcAft>
              <a:buAutoNum type="romanUcPeriod" startAt="2"/>
            </a:pPr>
            <a:r>
              <a:rPr lang="fr-FR" sz="2400" b="1" u="sng">
                <a:solidFill>
                  <a:srgbClr val="00B0F0"/>
                </a:solidFill>
              </a:rPr>
              <a:t>Eléments de contexte et de cadrage du cycle de concertation </a:t>
            </a:r>
          </a:p>
          <a:p>
            <a:pPr lvl="0" algn="just">
              <a:spcAft>
                <a:spcPts val="1200"/>
              </a:spcAft>
            </a:pPr>
            <a:endParaRPr lang="fr-FR" sz="2400" b="1" u="sng">
              <a:solidFill>
                <a:srgbClr val="00B0F0"/>
              </a:solidFill>
            </a:endParaRPr>
          </a:p>
          <a:p>
            <a:pPr lvl="0" algn="just"/>
            <a:r>
              <a:rPr lang="fr-FR" sz="1800">
                <a:solidFill>
                  <a:srgbClr val="00B0F0"/>
                </a:solidFill>
              </a:rPr>
              <a:t>A/ Les grandes composantes du système de rémunération des fonctionnaires</a:t>
            </a:r>
          </a:p>
          <a:p>
            <a:pPr lvl="0" algn="just"/>
            <a:endParaRPr lang="fr-FR" sz="1800">
              <a:solidFill>
                <a:srgbClr val="00B0F0"/>
              </a:solidFill>
            </a:endParaRPr>
          </a:p>
          <a:p>
            <a:pPr lvl="0" algn="just"/>
            <a:r>
              <a:rPr lang="fr-FR" sz="1800">
                <a:solidFill>
                  <a:srgbClr val="00B0F0"/>
                </a:solidFill>
              </a:rPr>
              <a:t>B/ Quelles articulations avec les besoins des politiques de ressources humaines ?</a:t>
            </a:r>
          </a:p>
          <a:p>
            <a:pPr lvl="0" algn="just"/>
            <a:endParaRPr lang="fr-FR" sz="1800">
              <a:solidFill>
                <a:srgbClr val="00B0F0"/>
              </a:solidFill>
            </a:endParaRPr>
          </a:p>
          <a:p>
            <a:pPr lvl="0" algn="just"/>
            <a:r>
              <a:rPr lang="fr-FR" sz="1800">
                <a:solidFill>
                  <a:srgbClr val="00B0F0"/>
                </a:solidFill>
              </a:rPr>
              <a:t>C/ Quels axes de réflexion pour l’évolution du système de rémunération ? </a:t>
            </a:r>
          </a:p>
          <a:p>
            <a:pPr lvl="0"/>
            <a:endParaRPr lang="fr-FR" sz="1800">
              <a:solidFill>
                <a:srgbClr val="00B0F0"/>
              </a:solidFill>
            </a:endParaRPr>
          </a:p>
          <a:p>
            <a:pPr lvl="0"/>
            <a:endParaRPr lang="fr-FR" sz="1800">
              <a:solidFill>
                <a:srgbClr val="00B0F0"/>
              </a:solidFill>
            </a:endParaRPr>
          </a:p>
          <a:p>
            <a:pPr marL="263525" lvl="0" algn="just"/>
            <a:endParaRPr lang="fr-FR" sz="1800">
              <a:solidFill>
                <a:srgbClr val="00B0F0"/>
              </a:solidFill>
            </a:endParaRPr>
          </a:p>
          <a:p>
            <a:pPr lvl="0" algn="just"/>
            <a:endParaRPr lang="fr-FR" sz="1800">
              <a:solidFill>
                <a:srgbClr val="00B0F0"/>
              </a:solidFill>
            </a:endParaRPr>
          </a:p>
          <a:p>
            <a:pPr lvl="0"/>
            <a:endParaRPr lang="fr-FR" sz="1800">
              <a:solidFill>
                <a:srgbClr val="00B0F0"/>
              </a:solidFill>
            </a:endParaRPr>
          </a:p>
          <a:p>
            <a:pPr lvl="0"/>
            <a:endParaRPr lang="fr-FR" sz="1800">
              <a:solidFill>
                <a:srgbClr val="00B0F0"/>
              </a:solidFill>
            </a:endParaRP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350837" y="636587"/>
            <a:ext cx="8334375" cy="5421313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r>
              <a:rPr lang="fr-FR" sz="1800" b="1" dirty="0">
                <a:solidFill>
                  <a:srgbClr val="00B0F0"/>
                </a:solidFill>
              </a:rPr>
              <a:t>A/ Les grandes composantes du système de rémunération des fonctionnaires</a:t>
            </a:r>
          </a:p>
          <a:p>
            <a:pPr lvl="0" algn="just"/>
            <a:endParaRPr lang="fr-FR" sz="1800" b="1" dirty="0">
              <a:solidFill>
                <a:srgbClr val="00B0F0"/>
              </a:solidFill>
            </a:endParaRPr>
          </a:p>
          <a:p>
            <a:pPr marL="285750" lvl="0" indent="-285750" algn="just">
              <a:buFont typeface="Wingdings"/>
              <a:buChar char="Ø"/>
            </a:pPr>
            <a:r>
              <a:rPr lang="fr-FR" sz="1800" b="1" dirty="0"/>
              <a:t>Contexte général des rémunérations publiques </a:t>
            </a:r>
          </a:p>
          <a:p>
            <a:pPr lvl="0" algn="just"/>
            <a:endParaRPr lang="fr-FR" sz="1800" b="1" dirty="0"/>
          </a:p>
          <a:p>
            <a:pPr lvl="0" algn="just"/>
            <a:r>
              <a:rPr lang="fr-FR" sz="1800" dirty="0"/>
              <a:t>→ Les </a:t>
            </a:r>
            <a:r>
              <a:rPr lang="fr-FR" sz="1800" b="1" dirty="0"/>
              <a:t>rémunérations brutes </a:t>
            </a:r>
            <a:r>
              <a:rPr lang="fr-FR" sz="1800" dirty="0"/>
              <a:t>représentaient 188 Md€ en 2016 soit 15% des dépenses publiques et 8% du PIB ;</a:t>
            </a:r>
          </a:p>
          <a:p>
            <a:pPr lvl="0" algn="just"/>
            <a:r>
              <a:rPr lang="fr-FR" sz="1800" dirty="0"/>
              <a:t>→ un </a:t>
            </a:r>
            <a:r>
              <a:rPr lang="fr-FR" sz="1800" b="1" dirty="0"/>
              <a:t>coût supérieur avec les cotisations employeurs</a:t>
            </a:r>
            <a:r>
              <a:rPr lang="fr-FR" sz="1800" dirty="0"/>
              <a:t> (« super brut ») : </a:t>
            </a:r>
            <a:r>
              <a:rPr dirty="0"/>
              <a:t/>
            </a:r>
            <a:br>
              <a:rPr dirty="0"/>
            </a:br>
            <a:r>
              <a:rPr lang="fr-FR" sz="1800" dirty="0"/>
              <a:t>284 Md€ soit 23% des dépenses publiques et 13% du PIB.</a:t>
            </a:r>
          </a:p>
          <a:p>
            <a:pPr lvl="0" algn="just"/>
            <a:r>
              <a:rPr lang="fr-FR" sz="1800" dirty="0"/>
              <a:t>→ une </a:t>
            </a:r>
            <a:r>
              <a:rPr lang="fr-FR" sz="1800" b="1" dirty="0"/>
              <a:t>progression ininterrompue</a:t>
            </a:r>
            <a:r>
              <a:rPr lang="fr-FR" sz="1800" dirty="0"/>
              <a:t>, globalement inférieure à la croissance du PIB mais dans un contexte d’inflation contenue et malgré la baisse du nombre d’agents publics entre 2009 et 2012.</a:t>
            </a:r>
          </a:p>
          <a:p>
            <a:pPr lvl="0" algn="just"/>
            <a:endParaRPr lang="fr-FR" sz="1800" dirty="0"/>
          </a:p>
          <a:p>
            <a:pPr lvl="0" algn="just"/>
            <a:r>
              <a:rPr lang="fr-FR" sz="1800" u="sng" dirty="0"/>
              <a:t>Politique salariale :</a:t>
            </a:r>
            <a:r>
              <a:rPr lang="fr-FR" sz="1800" dirty="0"/>
              <a:t> </a:t>
            </a:r>
            <a:r>
              <a:rPr lang="fr-FR" sz="1800" dirty="0" smtClean="0"/>
              <a:t>levier </a:t>
            </a:r>
            <a:r>
              <a:rPr lang="fr-FR" sz="1800" dirty="0"/>
              <a:t>des politiques de ressources humaines </a:t>
            </a:r>
            <a:r>
              <a:rPr lang="fr-FR" sz="1800" dirty="0" smtClean="0"/>
              <a:t>intégrant </a:t>
            </a:r>
            <a:r>
              <a:rPr lang="fr-FR" sz="1800" dirty="0"/>
              <a:t>les enjeux liés à la soutenabilité des finances publiques.</a:t>
            </a:r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 algn="just"/>
            <a:endParaRPr lang="fr-FR" sz="1800" dirty="0"/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  <a:p>
            <a:pPr marL="263525" lvl="0" algn="just"/>
            <a:endParaRPr lang="fr-FR" sz="1800" dirty="0"/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350837" y="636587"/>
            <a:ext cx="8334375" cy="5421313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r>
              <a:rPr lang="fr-FR" sz="1800" b="1">
                <a:solidFill>
                  <a:srgbClr val="00B0F0"/>
                </a:solidFill>
              </a:rPr>
              <a:t>A/ Les grandes composantes du système de rémunération des fonctionnaires</a:t>
            </a:r>
          </a:p>
          <a:p>
            <a:pPr lvl="0" algn="just"/>
            <a:endParaRPr lang="fr-FR" sz="1800" b="1">
              <a:solidFill>
                <a:srgbClr val="00B0F0"/>
              </a:solidFill>
            </a:endParaRPr>
          </a:p>
          <a:p>
            <a:pPr marL="285750" lvl="0" indent="-285750" algn="just">
              <a:buFont typeface="Wingdings"/>
              <a:buChar char="Ø"/>
            </a:pPr>
            <a:r>
              <a:rPr lang="fr-FR" sz="1800" b="1"/>
              <a:t>Deux éléments principaux :</a:t>
            </a:r>
          </a:p>
          <a:p>
            <a:pPr marL="342900" lvl="0" indent="-342900" algn="just">
              <a:buAutoNum type="arabicParenR"/>
            </a:pPr>
            <a:r>
              <a:rPr lang="fr-FR" sz="1800" u="sng"/>
              <a:t>Une partie indiciaire caractérisée par :</a:t>
            </a:r>
          </a:p>
          <a:p>
            <a:pPr lvl="0" algn="just"/>
            <a:r>
              <a:rPr lang="fr-FR" sz="1800"/>
              <a:t>→ Un </a:t>
            </a:r>
            <a:r>
              <a:rPr lang="fr-FR" sz="1800" b="1"/>
              <a:t>indice</a:t>
            </a:r>
            <a:r>
              <a:rPr lang="fr-FR" sz="1800"/>
              <a:t> afférent à l’échelon du grade détenu dans le corps ou cadre d’emplois, acquis par </a:t>
            </a:r>
            <a:r>
              <a:rPr lang="fr-FR" sz="1800" b="1"/>
              <a:t>progression automatique</a:t>
            </a:r>
            <a:r>
              <a:rPr lang="fr-FR" sz="1800"/>
              <a:t> dans le grade. Depuis la suppression des  accélérations de passage d’échelon dans le cadre de PPCR (harmonisation des modalités d’avancement d’échelon dans les 3 fonctions publiques), l’avancement à l’intérieur d’un grade s’opère désormais selon </a:t>
            </a:r>
            <a:r>
              <a:rPr lang="fr-FR" sz="1800" b="1"/>
              <a:t>le seul critère de l’ancienneté</a:t>
            </a:r>
            <a:r>
              <a:rPr lang="fr-FR" sz="1800"/>
              <a:t> (</a:t>
            </a:r>
            <a:r>
              <a:rPr lang="fr-FR" sz="1600"/>
              <a:t>nuance : corps enseignants);</a:t>
            </a:r>
          </a:p>
          <a:p>
            <a:pPr lvl="0" algn="just"/>
            <a:r>
              <a:rPr lang="fr-FR" sz="1800"/>
              <a:t>La </a:t>
            </a:r>
            <a:r>
              <a:rPr lang="fr-FR" sz="1800" b="1"/>
              <a:t>différenciation des parcours </a:t>
            </a:r>
            <a:r>
              <a:rPr lang="fr-FR" sz="1800"/>
              <a:t>de carrière en fonction de la valeur professionnelle des agents repose sur les </a:t>
            </a:r>
            <a:r>
              <a:rPr lang="fr-FR" sz="1800" b="1"/>
              <a:t>seuls avancements de grade, </a:t>
            </a:r>
            <a:r>
              <a:rPr lang="fr-FR" sz="1800"/>
              <a:t> </a:t>
            </a:r>
            <a:r>
              <a:rPr lang="fr-FR" sz="1800" b="1"/>
              <a:t>promotion interne et nominations sur statuts d’emplois</a:t>
            </a:r>
            <a:r>
              <a:rPr lang="fr-FR" sz="1800"/>
              <a:t>, outils qui ne peuvent être actionnés qu’à </a:t>
            </a:r>
            <a:r>
              <a:rPr lang="fr-FR" sz="1800" b="1"/>
              <a:t>quelques reprises au cours d’une carrière.</a:t>
            </a:r>
          </a:p>
          <a:p>
            <a:pPr lvl="0" algn="just"/>
            <a:r>
              <a:rPr lang="fr-FR" sz="1800"/>
              <a:t>→ Des </a:t>
            </a:r>
            <a:r>
              <a:rPr lang="fr-FR" sz="1800" b="1"/>
              <a:t>compléments indiciaires </a:t>
            </a:r>
            <a:r>
              <a:rPr lang="fr-FR" sz="1800"/>
              <a:t>destinés à reconnaitre l’exercice de fonctions ou de conditions d’exercice particulières, mis en place il y a plus de 20 ans et pouvant doublonner des dispositifs indemnitaires ayant un objet similaire.</a:t>
            </a:r>
          </a:p>
          <a:p>
            <a:pPr lvl="0" algn="just"/>
            <a:endParaRPr lang="fr-FR" sz="1800"/>
          </a:p>
          <a:p>
            <a:pPr lvl="0" algn="just"/>
            <a:endParaRPr lang="fr-FR" sz="1800"/>
          </a:p>
          <a:p>
            <a:pPr lvl="0" algn="just"/>
            <a:endParaRPr lang="fr-FR" sz="1800"/>
          </a:p>
          <a:p>
            <a:pPr lvl="0"/>
            <a:endParaRPr lang="fr-FR" sz="1800"/>
          </a:p>
          <a:p>
            <a:pPr lvl="0" algn="just"/>
            <a:endParaRPr lang="fr-FR" sz="1800"/>
          </a:p>
          <a:p>
            <a:pPr lvl="0" algn="just"/>
            <a:endParaRPr lang="fr-FR" sz="1800"/>
          </a:p>
          <a:p>
            <a:pPr lvl="0"/>
            <a:endParaRPr lang="fr-FR" sz="1800"/>
          </a:p>
          <a:p>
            <a:pPr lvl="0"/>
            <a:endParaRPr lang="fr-FR" sz="1800"/>
          </a:p>
          <a:p>
            <a:pPr lvl="0"/>
            <a:endParaRPr lang="fr-FR" sz="1800"/>
          </a:p>
          <a:p>
            <a:pPr marL="263525" lvl="0" algn="just"/>
            <a:endParaRPr lang="fr-FR" sz="1800"/>
          </a:p>
          <a:p>
            <a:pPr lvl="0" algn="just"/>
            <a:endParaRPr lang="fr-FR" sz="1800"/>
          </a:p>
          <a:p>
            <a:pPr lvl="0"/>
            <a:endParaRPr lang="fr-FR" sz="1800"/>
          </a:p>
          <a:p>
            <a:pPr lvl="0"/>
            <a:endParaRPr lang="fr-FR" sz="180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457200" y="658812"/>
            <a:ext cx="8345487" cy="481647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endParaRPr dirty="0"/>
          </a:p>
          <a:p>
            <a:pPr lvl="0" algn="just"/>
            <a:r>
              <a:rPr lang="fr-FR" sz="1800" b="1" dirty="0">
                <a:solidFill>
                  <a:srgbClr val="00B0F0"/>
                </a:solidFill>
              </a:rPr>
              <a:t>A/ Les grandes composantes du système de rémunération des fonctionnaires</a:t>
            </a:r>
          </a:p>
          <a:p>
            <a:pPr lvl="0" algn="just"/>
            <a:endParaRPr lang="fr-FR" sz="1800" b="1" dirty="0">
              <a:solidFill>
                <a:srgbClr val="00B0F0"/>
              </a:solidFill>
            </a:endParaRPr>
          </a:p>
          <a:p>
            <a:pPr lvl="0" algn="just"/>
            <a:r>
              <a:rPr lang="fr-FR" sz="1800" dirty="0"/>
              <a:t> 2) </a:t>
            </a:r>
            <a:r>
              <a:rPr lang="fr-FR" sz="1800" u="sng" dirty="0"/>
              <a:t>Une partie indemnitaire caractérisée par une triple tendance</a:t>
            </a:r>
          </a:p>
          <a:p>
            <a:pPr lvl="0" algn="just"/>
            <a:endParaRPr lang="fr-FR" sz="1800" u="sng" dirty="0"/>
          </a:p>
          <a:p>
            <a:pPr marL="285750" lvl="0" indent="-285750" algn="just">
              <a:buChar char="-"/>
            </a:pPr>
            <a:r>
              <a:rPr lang="fr-FR" sz="1800" dirty="0"/>
              <a:t>Mouvement de </a:t>
            </a:r>
            <a:r>
              <a:rPr lang="fr-FR" sz="1800" b="1" dirty="0"/>
              <a:t>transparence </a:t>
            </a:r>
            <a:r>
              <a:rPr lang="fr-FR" sz="1800" dirty="0"/>
              <a:t>depuis</a:t>
            </a:r>
            <a:r>
              <a:rPr lang="fr-FR" sz="1800" b="1" dirty="0"/>
              <a:t> </a:t>
            </a:r>
            <a:r>
              <a:rPr lang="fr-FR" sz="1800" dirty="0"/>
              <a:t>2000 (« </a:t>
            </a:r>
            <a:r>
              <a:rPr lang="fr-FR" sz="1800" i="1" dirty="0"/>
              <a:t>pas de prime sans texte</a:t>
            </a:r>
            <a:r>
              <a:rPr lang="fr-FR" sz="1800" dirty="0"/>
              <a:t> »).</a:t>
            </a:r>
          </a:p>
          <a:p>
            <a:pPr marL="285750" lvl="0" indent="-285750" algn="just">
              <a:buChar char="-"/>
            </a:pPr>
            <a:r>
              <a:rPr lang="fr-FR" sz="1800" dirty="0"/>
              <a:t>Démarche de </a:t>
            </a:r>
            <a:r>
              <a:rPr lang="fr-FR" sz="1800" b="1" dirty="0"/>
              <a:t>rationalisation </a:t>
            </a:r>
            <a:r>
              <a:rPr lang="fr-FR" sz="1800" dirty="0"/>
              <a:t>du système indemnitaire avec la PFR – principalement centrée sur la filière administrative  - (2010) puis le RIFSEEP au périmètre plus large (2014).</a:t>
            </a:r>
          </a:p>
          <a:p>
            <a:pPr marL="285750" lvl="0" indent="-285750" algn="just">
              <a:buChar char="-"/>
            </a:pPr>
            <a:r>
              <a:rPr lang="fr-FR" sz="1800" dirty="0"/>
              <a:t>Développement de la </a:t>
            </a:r>
            <a:r>
              <a:rPr lang="fr-FR" sz="1800" b="1" dirty="0"/>
              <a:t>modulation individuelle </a:t>
            </a:r>
            <a:r>
              <a:rPr lang="fr-FR" sz="1800" dirty="0"/>
              <a:t>de certains éléments de rémunération au regard du mérite (ex : part résultats, CIA…)</a:t>
            </a:r>
          </a:p>
          <a:p>
            <a:pPr marL="285750" lvl="0" indent="-285750" algn="just">
              <a:buChar char="-"/>
            </a:pPr>
            <a:endParaRPr lang="fr-FR" sz="1800" dirty="0"/>
          </a:p>
          <a:p>
            <a:pPr lvl="0" algn="just"/>
            <a:r>
              <a:rPr lang="fr-FR" sz="1800" dirty="0"/>
              <a:t>3) Globalement, une </a:t>
            </a:r>
            <a:r>
              <a:rPr lang="fr-FR" sz="1800" b="1" dirty="0"/>
              <a:t>politique salariale publique </a:t>
            </a:r>
            <a:r>
              <a:rPr lang="fr-FR" sz="1800" dirty="0"/>
              <a:t>qui développe l’usage de mécanismes </a:t>
            </a:r>
            <a:r>
              <a:rPr lang="fr-FR" sz="1800" b="1" dirty="0"/>
              <a:t>plus ciblés </a:t>
            </a:r>
            <a:r>
              <a:rPr lang="fr-FR" sz="1800" dirty="0"/>
              <a:t>(ex : GIPA, mesures bas salaires) et/ou sectoriels (mesures catégorielles), plus adaptés aux problématiques RH par rapport aux mesures générales classiques et uniformes (point d’indice)</a:t>
            </a:r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 algn="just"/>
            <a:endParaRPr lang="fr-FR" sz="1800" dirty="0"/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  <a:p>
            <a:pPr marL="263525" lvl="0" algn="just"/>
            <a:endParaRPr lang="fr-FR" sz="1800" dirty="0"/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39713"/>
          </a:xfrm>
          <a:prstGeom prst="rect">
            <a:avLst/>
          </a:prstGeom>
          <a:solidFill>
            <a:srgbClr val="002892"/>
          </a:solidFill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lang="fr-FR"/>
              <a:t>Ouverture de la concertation « comment faire évoluer la rémunération des agents publics ? »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3"/>
          </p:nvPr>
        </p:nvSpPr>
        <p:spPr>
          <a:xfrm>
            <a:off x="371475" y="565150"/>
            <a:ext cx="8326437" cy="5834062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endParaRPr dirty="0"/>
          </a:p>
          <a:p>
            <a:pPr lvl="0" algn="just"/>
            <a:r>
              <a:rPr lang="fr-FR" sz="1800" b="1" dirty="0">
                <a:solidFill>
                  <a:srgbClr val="00B0F0"/>
                </a:solidFill>
              </a:rPr>
              <a:t>A/ Les grandes composantes du système de rémunération des </a:t>
            </a:r>
            <a:r>
              <a:rPr lang="fr-FR" sz="1800" b="1" dirty="0" smtClean="0">
                <a:solidFill>
                  <a:srgbClr val="00B0F0"/>
                </a:solidFill>
              </a:rPr>
              <a:t>fonctionnaires</a:t>
            </a:r>
            <a:endParaRPr lang="fr-FR" sz="1800" b="1" dirty="0">
              <a:solidFill>
                <a:srgbClr val="00B0F0"/>
              </a:solidFill>
            </a:endParaRPr>
          </a:p>
          <a:p>
            <a:pPr marL="285750" lvl="0" indent="-285750" algn="just">
              <a:buFont typeface="Wingdings"/>
              <a:buChar char="Ø"/>
            </a:pPr>
            <a:r>
              <a:rPr lang="fr-FR" sz="1800" dirty="0"/>
              <a:t>La part des primes, comparable au niveau des 3FP, masque une </a:t>
            </a:r>
            <a:r>
              <a:rPr lang="fr-FR" sz="1800" b="1" dirty="0"/>
              <a:t>hétérogénéité importante </a:t>
            </a:r>
            <a:r>
              <a:rPr lang="fr-FR" sz="1800" dirty="0"/>
              <a:t>:</a:t>
            </a:r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  <a:p>
            <a:pPr marL="263525" lvl="0" algn="just"/>
            <a:endParaRPr lang="fr-FR" sz="1800" dirty="0"/>
          </a:p>
          <a:p>
            <a:pPr lvl="0" algn="just"/>
            <a:endParaRPr lang="fr-FR" sz="1800" dirty="0"/>
          </a:p>
          <a:p>
            <a:pPr lvl="0"/>
            <a:endParaRPr lang="fr-FR" sz="1800" dirty="0"/>
          </a:p>
          <a:p>
            <a:pPr lvl="0"/>
            <a:endParaRPr lang="fr-FR" sz="1800" dirty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5"/>
          </p:nvPr>
        </p:nvSpPr>
        <p:spPr>
          <a:xfrm>
            <a:off x="457200" y="6450012"/>
            <a:ext cx="6505575" cy="1984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idx="16"/>
          </p:nvPr>
        </p:nvSpPr>
        <p:spPr>
          <a:xfrm>
            <a:off x="2249487" y="6400800"/>
            <a:ext cx="2133600" cy="4762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fld id="{8B38DBA3-52F9-4AF4-A6A4-FA4D7DB2F99C}" type="slidenum">
              <a:t>9</a:t>
            </a:fld>
            <a:endParaRPr/>
          </a:p>
        </p:txBody>
      </p:sp>
      <p:sp>
        <p:nvSpPr>
          <p:cNvPr id="6" name="ZoneTexte 5"/>
          <p:cNvSpPr txBox="1"/>
          <p:nvPr/>
        </p:nvSpPr>
        <p:spPr>
          <a:xfrm>
            <a:off x="92075" y="4965700"/>
            <a:ext cx="8769350" cy="2603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lang="fr-FR" sz="1000" i="1"/>
              <a:t>Lecture : en 2015, les primes représentent 22,1% du salaire brut des agents de la FPH (source : RAEFP 2017). Hors militaires.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7187" y="5268912"/>
            <a:ext cx="8664575" cy="922338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marL="285750" lvl="0" indent="-285750">
              <a:buChar char="-"/>
            </a:pPr>
            <a:r>
              <a:rPr lang="fr-FR" b="1"/>
              <a:t>Ecarts des primes entre « professions » au sein d’une même catégorie </a:t>
            </a:r>
            <a:r>
              <a:rPr lang="fr-FR"/>
              <a:t>: en catégorie A,  de 5,6 % (professeurs des écoles) à 33 % (attachés)</a:t>
            </a:r>
          </a:p>
          <a:p>
            <a:pPr marL="285750" lvl="0" indent="-285750">
              <a:buChar char="-"/>
            </a:pPr>
            <a:r>
              <a:rPr lang="fr-FR" b="1"/>
              <a:t>Variabilité entre employeurs </a:t>
            </a:r>
            <a:r>
              <a:rPr lang="fr-FR"/>
              <a:t>(FPT, FPH).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874687463"/>
              </p:ext>
            </p:extLst>
          </p:nvPr>
        </p:nvGraphicFramePr>
        <p:xfrm>
          <a:off x="2286000" y="21796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dele-ppt-DGAFP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Thème Office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1006</Words>
  <Application>Microsoft Office PowerPoint</Application>
  <PresentationFormat>Affichage à l'écran (4:3)</PresentationFormat>
  <Paragraphs>218</Paragraphs>
  <Slides>14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modele-ppt-DGAFP</vt:lpstr>
      <vt:lpstr>3ème cycle de concertation visant à refonder le contrat social avec les agents publics :   Comment faire évoluer la rémunération des agents publics ?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  <vt:lpstr>Ouverture de la concertation « comment faire évoluer la rémunération des agents publics ? 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3ème cycle de concertation visant à refonder le contrat social avec les agents publics :   Comment faire évoluer la rémunération des agents publics ?</dc:title>
  <dc:creator>LE GOFF Thierry</dc:creator>
  <cp:lastModifiedBy>PINON Claudine</cp:lastModifiedBy>
  <cp:revision>3</cp:revision>
  <dcterms:modified xsi:type="dcterms:W3CDTF">2018-05-25T08:27:38Z</dcterms:modified>
</cp:coreProperties>
</file>