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34" r:id="rId1"/>
  </p:sldMasterIdLst>
  <p:notesMasterIdLst>
    <p:notesMasterId r:id="rId16"/>
  </p:notesMasterIdLst>
  <p:handoutMasterIdLst>
    <p:handoutMasterId r:id="rId17"/>
  </p:handoutMasterIdLst>
  <p:sldIdLst>
    <p:sldId id="256" r:id="rId2"/>
    <p:sldId id="280" r:id="rId3"/>
    <p:sldId id="301" r:id="rId4"/>
    <p:sldId id="302" r:id="rId5"/>
    <p:sldId id="289" r:id="rId6"/>
    <p:sldId id="281" r:id="rId7"/>
    <p:sldId id="286" r:id="rId8"/>
    <p:sldId id="304" r:id="rId9"/>
    <p:sldId id="282" r:id="rId10"/>
    <p:sldId id="283" r:id="rId11"/>
    <p:sldId id="284" r:id="rId12"/>
    <p:sldId id="285" r:id="rId13"/>
    <p:sldId id="287" r:id="rId14"/>
    <p:sldId id="278" r:id="rId15"/>
  </p:sldIdLst>
  <p:sldSz cx="12192000" cy="6858000"/>
  <p:notesSz cx="6797675" cy="9926638"/>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GALLET" initials="D" lastIdx="1" clrIdx="0">
    <p:extLst>
      <p:ext uri="{19B8F6BF-5375-455C-9EA6-DF929625EA0E}">
        <p15:presenceInfo xmlns:p15="http://schemas.microsoft.com/office/powerpoint/2012/main" userId="D.GALLET"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6464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587" autoAdjust="0"/>
    <p:restoredTop sz="86359" autoAdjust="0"/>
  </p:normalViewPr>
  <p:slideViewPr>
    <p:cSldViewPr snapToGrid="0">
      <p:cViewPr varScale="1">
        <p:scale>
          <a:sx n="63" d="100"/>
          <a:sy n="63" d="100"/>
        </p:scale>
        <p:origin x="222" y="72"/>
      </p:cViewPr>
      <p:guideLst/>
    </p:cSldViewPr>
  </p:slideViewPr>
  <p:outlineViewPr>
    <p:cViewPr>
      <p:scale>
        <a:sx n="33" d="100"/>
        <a:sy n="33" d="100"/>
      </p:scale>
      <p:origin x="0" y="-3077"/>
    </p:cViewPr>
  </p:outlineViewPr>
  <p:notesTextViewPr>
    <p:cViewPr>
      <p:scale>
        <a:sx n="1" d="1"/>
        <a:sy n="1" d="1"/>
      </p:scale>
      <p:origin x="0" y="0"/>
    </p:cViewPr>
  </p:notesTextViewPr>
  <p:sorterViewPr>
    <p:cViewPr>
      <p:scale>
        <a:sx n="100" d="100"/>
        <a:sy n="100" d="100"/>
      </p:scale>
      <p:origin x="0" y="-1195"/>
    </p:cViewPr>
  </p:sorterViewPr>
  <p:notesViewPr>
    <p:cSldViewPr snapToGrid="0">
      <p:cViewPr>
        <p:scale>
          <a:sx n="88" d="100"/>
          <a:sy n="88" d="100"/>
        </p:scale>
        <p:origin x="2683" y="-749"/>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a:defRPr sz="1200"/>
            </a:lvl1pPr>
          </a:lstStyle>
          <a:p>
            <a:fld id="{83048F97-C3EF-4457-BF2D-D0DBBAA595CB}" type="datetimeFigureOut">
              <a:rPr lang="fr-FR" smtClean="0"/>
              <a:t>29/05/2022</a:t>
            </a:fld>
            <a:endParaRPr lang="fr-FR"/>
          </a:p>
        </p:txBody>
      </p:sp>
      <p:sp>
        <p:nvSpPr>
          <p:cNvPr id="4" name="Espace réservé du pied de page 3"/>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fld id="{26103E5C-7997-4B34-A97F-5FB5B82FBB29}" type="slidenum">
              <a:rPr lang="fr-FR" smtClean="0"/>
              <a:t>‹N°›</a:t>
            </a:fld>
            <a:endParaRPr lang="fr-FR"/>
          </a:p>
        </p:txBody>
      </p:sp>
    </p:spTree>
    <p:extLst>
      <p:ext uri="{BB962C8B-B14F-4D97-AF65-F5344CB8AC3E}">
        <p14:creationId xmlns:p14="http://schemas.microsoft.com/office/powerpoint/2010/main" val="401788671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CD695AFE-5DB2-4534-863F-64531A102B45}" type="datetimeFigureOut">
              <a:rPr lang="fr-FR" smtClean="0"/>
              <a:t>29/05/2022</a:t>
            </a:fld>
            <a:endParaRPr lang="fr-FR"/>
          </a:p>
        </p:txBody>
      </p:sp>
      <p:sp>
        <p:nvSpPr>
          <p:cNvPr id="4" name="Espace réservé de l'image des diapositives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1CE51BFE-B3F5-4EB7-9B20-FDDFFF5A91D2}" type="slidenum">
              <a:rPr lang="fr-FR" smtClean="0"/>
              <a:t>‹N°›</a:t>
            </a:fld>
            <a:endParaRPr lang="fr-FR"/>
          </a:p>
        </p:txBody>
      </p:sp>
    </p:spTree>
    <p:extLst>
      <p:ext uri="{BB962C8B-B14F-4D97-AF65-F5344CB8AC3E}">
        <p14:creationId xmlns:p14="http://schemas.microsoft.com/office/powerpoint/2010/main" val="25780955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noFill/>
          <a:ln w="12700">
            <a:solidFill>
              <a:prstClr val="black"/>
            </a:solidFill>
          </a:ln>
        </p:spPr>
      </p:sp>
      <p:sp>
        <p:nvSpPr>
          <p:cNvPr id="3" name="Espace réservé des commentaires 2"/>
          <p:cNvSpPr>
            <a:spLocks noGrp="1"/>
          </p:cNvSpPr>
          <p:nvPr>
            <p:ph type="body" idx="1"/>
          </p:nvPr>
        </p:nvSpPr>
        <p:spPr/>
        <p:txBody>
          <a:bodyPr/>
          <a:lstStyle/>
          <a:p>
            <a:pPr lvl="0"/>
            <a:endParaRPr lang="fr-FR" dirty="0"/>
          </a:p>
        </p:txBody>
      </p:sp>
      <p:sp>
        <p:nvSpPr>
          <p:cNvPr id="4" name="Espace réservé du numéro de diapositive 3"/>
          <p:cNvSpPr>
            <a:spLocks noGrp="1"/>
          </p:cNvSpPr>
          <p:nvPr>
            <p:ph type="sldNum" sz="quarter" idx="10"/>
          </p:nvPr>
        </p:nvSpPr>
        <p:spPr/>
        <p:txBody>
          <a:bodyPr/>
          <a:lstStyle/>
          <a:p>
            <a:fld id="{1CE51BFE-B3F5-4EB7-9B20-FDDFFF5A91D2}" type="slidenum">
              <a:rPr lang="fr-FR" smtClean="0"/>
              <a:t>1</a:t>
            </a:fld>
            <a:endParaRPr lang="fr-FR"/>
          </a:p>
        </p:txBody>
      </p:sp>
    </p:spTree>
    <p:extLst>
      <p:ext uri="{BB962C8B-B14F-4D97-AF65-F5344CB8AC3E}">
        <p14:creationId xmlns:p14="http://schemas.microsoft.com/office/powerpoint/2010/main" val="390584484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200" dirty="0">
                <a:solidFill>
                  <a:schemeClr val="tx1"/>
                </a:solidFill>
              </a:rPr>
              <a:t>Construction verticale : Président de la République </a:t>
            </a:r>
            <a:r>
              <a:rPr lang="fr-FR" sz="1200" dirty="0">
                <a:solidFill>
                  <a:schemeClr val="tx1"/>
                </a:solidFill>
                <a:sym typeface="Wingdings" panose="05000000000000000000" pitchFamily="2" charset="2"/>
              </a:rPr>
              <a:t> </a:t>
            </a:r>
            <a:r>
              <a:rPr lang="fr-FR" sz="1200" dirty="0">
                <a:solidFill>
                  <a:schemeClr val="tx1"/>
                </a:solidFill>
              </a:rPr>
              <a:t>Premier Ministre </a:t>
            </a:r>
            <a:r>
              <a:rPr lang="fr-FR" sz="1200" dirty="0">
                <a:solidFill>
                  <a:schemeClr val="tx1"/>
                </a:solidFill>
                <a:sym typeface="Wingdings" panose="05000000000000000000" pitchFamily="2" charset="2"/>
              </a:rPr>
              <a:t></a:t>
            </a:r>
            <a:r>
              <a:rPr lang="fr-FR" sz="1200" dirty="0">
                <a:solidFill>
                  <a:schemeClr val="tx1"/>
                </a:solidFill>
              </a:rPr>
              <a:t> Ministère de l’Intérieur </a:t>
            </a:r>
            <a:r>
              <a:rPr lang="fr-FR" sz="1200" dirty="0">
                <a:solidFill>
                  <a:schemeClr val="tx1"/>
                </a:solidFill>
                <a:sym typeface="Wingdings" panose="05000000000000000000" pitchFamily="2" charset="2"/>
              </a:rPr>
              <a:t></a:t>
            </a:r>
            <a:r>
              <a:rPr lang="fr-FR" sz="1200" dirty="0">
                <a:solidFill>
                  <a:schemeClr val="tx1"/>
                </a:solidFill>
              </a:rPr>
              <a:t> Préfectorale</a:t>
            </a:r>
          </a:p>
          <a:p>
            <a:pPr marL="0" marR="0" lvl="0" indent="0" algn="l" defTabSz="914400" rtl="0" eaLnBrk="1" fontAlgn="auto" latinLnBrk="0" hangingPunct="1">
              <a:lnSpc>
                <a:spcPct val="100000"/>
              </a:lnSpc>
              <a:spcBef>
                <a:spcPts val="0"/>
              </a:spcBef>
              <a:spcAft>
                <a:spcPts val="0"/>
              </a:spcAft>
              <a:buClrTx/>
              <a:buSzTx/>
              <a:buFontTx/>
              <a:buNone/>
              <a:tabLst/>
              <a:defRPr/>
            </a:pPr>
            <a:endParaRPr lang="fr-FR" sz="1200" dirty="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fr-FR" sz="1200" dirty="0">
                <a:solidFill>
                  <a:schemeClr val="tx1"/>
                </a:solidFill>
              </a:rPr>
              <a:t>Ministère de l’intérieur : pivot de l’organisation territoriale, mutualisation</a:t>
            </a:r>
            <a:r>
              <a:rPr lang="fr-FR" sz="1200" baseline="0" dirty="0">
                <a:solidFill>
                  <a:schemeClr val="tx1"/>
                </a:solidFill>
              </a:rPr>
              <a:t> budgétaire ;</a:t>
            </a:r>
          </a:p>
          <a:p>
            <a:pPr marL="0" marR="0" lvl="0" indent="0" algn="l" defTabSz="914400" rtl="0" eaLnBrk="1" fontAlgn="auto" latinLnBrk="0" hangingPunct="1">
              <a:lnSpc>
                <a:spcPct val="100000"/>
              </a:lnSpc>
              <a:spcBef>
                <a:spcPts val="0"/>
              </a:spcBef>
              <a:spcAft>
                <a:spcPts val="0"/>
              </a:spcAft>
              <a:buClrTx/>
              <a:buSzTx/>
              <a:buFontTx/>
              <a:buNone/>
              <a:tabLst/>
              <a:defRPr/>
            </a:pPr>
            <a:endParaRPr lang="fr-FR" sz="1200" dirty="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fr-FR" sz="1200" dirty="0">
                <a:solidFill>
                  <a:schemeClr val="tx1"/>
                </a:solidFill>
              </a:rPr>
              <a:t>Préfet de région « gouverneur » et SGAR : impulsion des</a:t>
            </a:r>
            <a:r>
              <a:rPr lang="fr-FR" sz="1200" baseline="0" dirty="0">
                <a:solidFill>
                  <a:schemeClr val="tx1"/>
                </a:solidFill>
              </a:rPr>
              <a:t> politiques, évaluation, coordination ;</a:t>
            </a:r>
          </a:p>
          <a:p>
            <a:pPr marL="0" marR="0" lvl="0" indent="0" algn="l" defTabSz="914400" rtl="0" eaLnBrk="1" fontAlgn="auto" latinLnBrk="0" hangingPunct="1">
              <a:lnSpc>
                <a:spcPct val="100000"/>
              </a:lnSpc>
              <a:spcBef>
                <a:spcPts val="0"/>
              </a:spcBef>
              <a:spcAft>
                <a:spcPts val="0"/>
              </a:spcAft>
              <a:buClrTx/>
              <a:buSzTx/>
              <a:buFontTx/>
              <a:buNone/>
              <a:tabLst/>
              <a:defRPr/>
            </a:pPr>
            <a:r>
              <a:rPr lang="fr-FR" sz="1200" baseline="0" dirty="0">
                <a:solidFill>
                  <a:schemeClr val="tx1"/>
                </a:solidFill>
              </a:rPr>
              <a:t>Comité interministériel régional des transformations des services publics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fr-FR" sz="1200" baseline="0" dirty="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fr-FR" sz="1200" baseline="0" dirty="0">
                <a:solidFill>
                  <a:schemeClr val="tx1"/>
                </a:solidFill>
              </a:rPr>
              <a:t>Préfet de département « administrateur » : mise en œuvre, organisation, contrôle ;</a:t>
            </a:r>
          </a:p>
          <a:p>
            <a:pPr marL="0" marR="0" lvl="0" indent="0" algn="l" defTabSz="914400" rtl="0" eaLnBrk="1" fontAlgn="auto" latinLnBrk="0" hangingPunct="1">
              <a:lnSpc>
                <a:spcPct val="100000"/>
              </a:lnSpc>
              <a:spcBef>
                <a:spcPts val="0"/>
              </a:spcBef>
              <a:spcAft>
                <a:spcPts val="0"/>
              </a:spcAft>
              <a:buClrTx/>
              <a:buSzTx/>
              <a:buFontTx/>
              <a:buNone/>
              <a:tabLst/>
              <a:defRPr/>
            </a:pPr>
            <a:r>
              <a:rPr lang="fr-FR" sz="1200" baseline="0" dirty="0">
                <a:solidFill>
                  <a:schemeClr val="tx1"/>
                </a:solidFill>
              </a:rPr>
              <a:t>Création dans chaque préfecture d’un secrétariat général commun ;</a:t>
            </a:r>
          </a:p>
          <a:p>
            <a:pPr marL="0" marR="0" lvl="0" indent="0" algn="l" defTabSz="914400" rtl="0" eaLnBrk="1" fontAlgn="auto" latinLnBrk="0" hangingPunct="1">
              <a:lnSpc>
                <a:spcPct val="100000"/>
              </a:lnSpc>
              <a:spcBef>
                <a:spcPts val="0"/>
              </a:spcBef>
              <a:spcAft>
                <a:spcPts val="0"/>
              </a:spcAft>
              <a:buClrTx/>
              <a:buSzTx/>
              <a:buFontTx/>
              <a:buNone/>
              <a:tabLst/>
              <a:defRPr/>
            </a:pPr>
            <a:r>
              <a:rPr lang="fr-FR" sz="1200" baseline="0" dirty="0">
                <a:solidFill>
                  <a:schemeClr val="tx1"/>
                </a:solidFill>
              </a:rPr>
              <a:t>Gestion financière et des personnels sur le modèle de l’entreprise privée</a:t>
            </a:r>
          </a:p>
          <a:p>
            <a:pPr marL="0" marR="0" lvl="0" indent="0" algn="l" defTabSz="914400" rtl="0" eaLnBrk="1" fontAlgn="auto" latinLnBrk="0" hangingPunct="1">
              <a:lnSpc>
                <a:spcPct val="100000"/>
              </a:lnSpc>
              <a:spcBef>
                <a:spcPts val="0"/>
              </a:spcBef>
              <a:spcAft>
                <a:spcPts val="0"/>
              </a:spcAft>
              <a:buClrTx/>
              <a:buSzTx/>
              <a:buFontTx/>
              <a:buNone/>
              <a:tabLst/>
              <a:defRPr/>
            </a:pPr>
            <a:endParaRPr lang="fr-FR" sz="1200" dirty="0">
              <a:solidFill>
                <a:schemeClr val="tx1"/>
              </a:solidFill>
            </a:endParaRPr>
          </a:p>
          <a:p>
            <a:endParaRPr lang="fr-FR" dirty="0"/>
          </a:p>
          <a:p>
            <a:r>
              <a:rPr lang="fr-FR" baseline="0" dirty="0"/>
              <a:t>préfet de région délégué territorial de l’</a:t>
            </a:r>
            <a:r>
              <a:rPr lang="fr-FR" baseline="0" dirty="0" err="1"/>
              <a:t>Ademe</a:t>
            </a:r>
            <a:r>
              <a:rPr lang="fr-FR" baseline="0" dirty="0"/>
              <a:t> ;</a:t>
            </a:r>
          </a:p>
          <a:p>
            <a:r>
              <a:rPr lang="fr-FR" baseline="0" dirty="0"/>
              <a:t>préfet coordonnateur de bassin où l’agence a son siège président du CA de l’agence de l’eau et renforcement du rôle du préfet de département dans l’attribution des aides ;</a:t>
            </a:r>
          </a:p>
          <a:p>
            <a:r>
              <a:rPr lang="fr-FR" baseline="0" dirty="0"/>
              <a:t>contrats de cohésion territoriale pour les interventions de l’Etat au niveau infrarégional ;</a:t>
            </a:r>
          </a:p>
          <a:p>
            <a:r>
              <a:rPr lang="fr-FR" baseline="0" dirty="0"/>
              <a:t>Modifications statut et rôle </a:t>
            </a:r>
            <a:r>
              <a:rPr lang="fr-FR" baseline="0" dirty="0" err="1"/>
              <a:t>Cerema</a:t>
            </a:r>
            <a:r>
              <a:rPr lang="fr-FR" baseline="0" dirty="0"/>
              <a:t> ;</a:t>
            </a:r>
            <a:endParaRPr lang="fr-FR" dirty="0"/>
          </a:p>
        </p:txBody>
      </p:sp>
      <p:sp>
        <p:nvSpPr>
          <p:cNvPr id="4" name="Espace réservé du numéro de diapositive 3"/>
          <p:cNvSpPr>
            <a:spLocks noGrp="1"/>
          </p:cNvSpPr>
          <p:nvPr>
            <p:ph type="sldNum" sz="quarter" idx="10"/>
          </p:nvPr>
        </p:nvSpPr>
        <p:spPr/>
        <p:txBody>
          <a:bodyPr/>
          <a:lstStyle/>
          <a:p>
            <a:fld id="{1CE51BFE-B3F5-4EB7-9B20-FDDFFF5A91D2}" type="slidenum">
              <a:rPr lang="fr-FR" smtClean="0"/>
              <a:t>11</a:t>
            </a:fld>
            <a:endParaRPr lang="fr-FR"/>
          </a:p>
        </p:txBody>
      </p:sp>
    </p:spTree>
    <p:extLst>
      <p:ext uri="{BB962C8B-B14F-4D97-AF65-F5344CB8AC3E}">
        <p14:creationId xmlns:p14="http://schemas.microsoft.com/office/powerpoint/2010/main" val="21062178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1CE51BFE-B3F5-4EB7-9B20-FDDFFF5A91D2}" type="slidenum">
              <a:rPr lang="fr-FR" smtClean="0"/>
              <a:t>12</a:t>
            </a:fld>
            <a:endParaRPr lang="fr-FR"/>
          </a:p>
        </p:txBody>
      </p:sp>
    </p:spTree>
    <p:extLst>
      <p:ext uri="{BB962C8B-B14F-4D97-AF65-F5344CB8AC3E}">
        <p14:creationId xmlns:p14="http://schemas.microsoft.com/office/powerpoint/2010/main" val="367556270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sz="1200" dirty="0">
                <a:solidFill>
                  <a:schemeClr val="accent1"/>
                </a:solidFill>
              </a:rPr>
              <a:t>Démocratie : le D manquant au projet de loi</a:t>
            </a:r>
            <a:endParaRPr lang="fr-FR" dirty="0"/>
          </a:p>
        </p:txBody>
      </p:sp>
      <p:sp>
        <p:nvSpPr>
          <p:cNvPr id="4" name="Espace réservé du numéro de diapositive 3"/>
          <p:cNvSpPr>
            <a:spLocks noGrp="1"/>
          </p:cNvSpPr>
          <p:nvPr>
            <p:ph type="sldNum" sz="quarter" idx="10"/>
          </p:nvPr>
        </p:nvSpPr>
        <p:spPr/>
        <p:txBody>
          <a:bodyPr/>
          <a:lstStyle/>
          <a:p>
            <a:fld id="{1CE51BFE-B3F5-4EB7-9B20-FDDFFF5A91D2}" type="slidenum">
              <a:rPr lang="fr-FR" smtClean="0"/>
              <a:t>13</a:t>
            </a:fld>
            <a:endParaRPr lang="fr-FR"/>
          </a:p>
        </p:txBody>
      </p:sp>
    </p:spTree>
    <p:extLst>
      <p:ext uri="{BB962C8B-B14F-4D97-AF65-F5344CB8AC3E}">
        <p14:creationId xmlns:p14="http://schemas.microsoft.com/office/powerpoint/2010/main" val="108960416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1CE51BFE-B3F5-4EB7-9B20-FDDFFF5A91D2}" type="slidenum">
              <a:rPr lang="fr-FR" smtClean="0"/>
              <a:t>14</a:t>
            </a:fld>
            <a:endParaRPr lang="fr-FR"/>
          </a:p>
        </p:txBody>
      </p:sp>
    </p:spTree>
    <p:extLst>
      <p:ext uri="{BB962C8B-B14F-4D97-AF65-F5344CB8AC3E}">
        <p14:creationId xmlns:p14="http://schemas.microsoft.com/office/powerpoint/2010/main" val="18971521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a:t>Voir lettre 14 du pôle territoires d’avril 2021</a:t>
            </a:r>
          </a:p>
        </p:txBody>
      </p:sp>
      <p:sp>
        <p:nvSpPr>
          <p:cNvPr id="4" name="Espace réservé du numéro de diapositive 3"/>
          <p:cNvSpPr>
            <a:spLocks noGrp="1"/>
          </p:cNvSpPr>
          <p:nvPr>
            <p:ph type="sldNum" sz="quarter" idx="10"/>
          </p:nvPr>
        </p:nvSpPr>
        <p:spPr/>
        <p:txBody>
          <a:bodyPr/>
          <a:lstStyle/>
          <a:p>
            <a:fld id="{1CE51BFE-B3F5-4EB7-9B20-FDDFFF5A91D2}" type="slidenum">
              <a:rPr lang="fr-FR" smtClean="0"/>
              <a:t>2</a:t>
            </a:fld>
            <a:endParaRPr lang="fr-FR"/>
          </a:p>
        </p:txBody>
      </p:sp>
    </p:spTree>
    <p:extLst>
      <p:ext uri="{BB962C8B-B14F-4D97-AF65-F5344CB8AC3E}">
        <p14:creationId xmlns:p14="http://schemas.microsoft.com/office/powerpoint/2010/main" val="4349078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sz="1200" dirty="0"/>
              <a:t>Financements</a:t>
            </a:r>
            <a:r>
              <a:rPr lang="fr-FR" sz="1200" baseline="0" dirty="0"/>
              <a:t> des CT par </a:t>
            </a:r>
            <a:r>
              <a:rPr lang="fr-FR" sz="1200" dirty="0"/>
              <a:t>appels à projets, à manifestations d’intérêt … </a:t>
            </a:r>
            <a:endParaRPr lang="fr-FR" dirty="0"/>
          </a:p>
        </p:txBody>
      </p:sp>
      <p:sp>
        <p:nvSpPr>
          <p:cNvPr id="4" name="Espace réservé du numéro de diapositive 3"/>
          <p:cNvSpPr>
            <a:spLocks noGrp="1"/>
          </p:cNvSpPr>
          <p:nvPr>
            <p:ph type="sldNum" sz="quarter" idx="10"/>
          </p:nvPr>
        </p:nvSpPr>
        <p:spPr/>
        <p:txBody>
          <a:bodyPr/>
          <a:lstStyle/>
          <a:p>
            <a:fld id="{1CE51BFE-B3F5-4EB7-9B20-FDDFFF5A91D2}" type="slidenum">
              <a:rPr lang="fr-FR" smtClean="0"/>
              <a:t>3</a:t>
            </a:fld>
            <a:endParaRPr lang="fr-FR"/>
          </a:p>
        </p:txBody>
      </p:sp>
    </p:spTree>
    <p:extLst>
      <p:ext uri="{BB962C8B-B14F-4D97-AF65-F5344CB8AC3E}">
        <p14:creationId xmlns:p14="http://schemas.microsoft.com/office/powerpoint/2010/main" val="29005905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sz="1050" dirty="0"/>
              <a:t>Exemples de réformes au fil</a:t>
            </a:r>
            <a:r>
              <a:rPr lang="fr-FR" sz="1050" baseline="0" dirty="0"/>
              <a:t> du temps </a:t>
            </a:r>
            <a:r>
              <a:rPr lang="fr-FR" sz="1050" dirty="0"/>
              <a:t>:</a:t>
            </a:r>
          </a:p>
          <a:p>
            <a:pPr marL="171450" indent="-171450">
              <a:buFont typeface="Arial" panose="020B0604020202020204" pitchFamily="34" charset="0"/>
              <a:buChar char="•"/>
            </a:pPr>
            <a:r>
              <a:rPr lang="fr-FR" sz="1050" dirty="0"/>
              <a:t>Lois MAPTAM, </a:t>
            </a:r>
            <a:r>
              <a:rPr lang="fr-FR" sz="1050" dirty="0" err="1"/>
              <a:t>NOTRé</a:t>
            </a:r>
            <a:r>
              <a:rPr lang="fr-FR" sz="1050" baseline="0" dirty="0"/>
              <a:t> …</a:t>
            </a:r>
          </a:p>
          <a:p>
            <a:pPr marL="171450" indent="-171450">
              <a:buFont typeface="Arial" panose="020B0604020202020204" pitchFamily="34" charset="0"/>
              <a:buChar char="•"/>
            </a:pPr>
            <a:r>
              <a:rPr lang="fr-FR" sz="1050" dirty="0"/>
              <a:t>Action publique 2022 (lancée le 13 octobre 2017)</a:t>
            </a:r>
          </a:p>
          <a:p>
            <a:pPr marL="171450" indent="-171450">
              <a:buFont typeface="Arial" panose="020B0604020202020204" pitchFamily="34" charset="0"/>
              <a:buChar char="•"/>
            </a:pPr>
            <a:r>
              <a:rPr lang="fr-FR" sz="1050" dirty="0"/>
              <a:t>Circulaires et décrets depuis 2018 réformant l’organisation territoriale de l’Etat dans la suite de la RGPP et la MAP: circulaire générale du 24 juillet 2018, transformation des administrations centrales et nouvelles méthodes de travail (5 juin 2019), mise en œuvre de la réforme de l’organisation territoriale de l’Etat (12 juin 2019), création de France Services (1 juillet 2019), constitution de secrétariats généraux communs aux préfectures et aux directions départementales interministérielles (2 août 2019)</a:t>
            </a:r>
          </a:p>
          <a:p>
            <a:pPr marL="171450" indent="-171450">
              <a:buFont typeface="Arial" panose="020B0604020202020204" pitchFamily="34" charset="0"/>
              <a:buChar char="•"/>
            </a:pPr>
            <a:r>
              <a:rPr lang="fr-FR" sz="1050" dirty="0"/>
              <a:t>Loi créant la Communauté européenne d’Alsace au 1 janvier 2021 (promulguée le 2 août 2019)</a:t>
            </a:r>
          </a:p>
          <a:p>
            <a:pPr marL="171450" indent="-171450">
              <a:buFont typeface="Arial" panose="020B0604020202020204" pitchFamily="34" charset="0"/>
              <a:buChar char="•"/>
            </a:pPr>
            <a:r>
              <a:rPr lang="fr-FR" sz="1050" dirty="0"/>
              <a:t>Loi de transformation de la fonction publique (promulguée le 6 août 2019)</a:t>
            </a:r>
          </a:p>
          <a:p>
            <a:pPr marL="171450" indent="-171450">
              <a:buFont typeface="Arial" panose="020B0604020202020204" pitchFamily="34" charset="0"/>
              <a:buChar char="•"/>
            </a:pPr>
            <a:r>
              <a:rPr lang="fr-FR" sz="1050" dirty="0"/>
              <a:t>Loi Engagement et proximité (promulguée le 27 décembre 2019)</a:t>
            </a:r>
          </a:p>
          <a:p>
            <a:pPr marL="171450" indent="-171450">
              <a:buFont typeface="Arial" panose="020B0604020202020204" pitchFamily="34" charset="0"/>
              <a:buChar char="•"/>
            </a:pPr>
            <a:r>
              <a:rPr lang="fr-FR" sz="1050" dirty="0"/>
              <a:t>Lois de finances notamment 2020 et 2021</a:t>
            </a:r>
          </a:p>
          <a:p>
            <a:pPr marL="171450" indent="-171450">
              <a:buFont typeface="Arial" panose="020B0604020202020204" pitchFamily="34" charset="0"/>
              <a:buChar char="•"/>
            </a:pPr>
            <a:r>
              <a:rPr lang="fr-FR" sz="1050" dirty="0"/>
              <a:t>Décret du 1</a:t>
            </a:r>
            <a:r>
              <a:rPr lang="fr-FR" sz="1050" baseline="30000" dirty="0"/>
              <a:t>er</a:t>
            </a:r>
            <a:r>
              <a:rPr lang="fr-FR" sz="1050" dirty="0"/>
              <a:t> ministre du 8 avril 2020 relatif au droit de dérogation reconnu au préfet</a:t>
            </a:r>
          </a:p>
          <a:p>
            <a:pPr marL="171450" indent="-171450">
              <a:buFont typeface="Arial" panose="020B0604020202020204" pitchFamily="34" charset="0"/>
              <a:buChar char="•"/>
            </a:pPr>
            <a:r>
              <a:rPr lang="fr-FR" sz="1050" dirty="0"/>
              <a:t>Décret du 1</a:t>
            </a:r>
            <a:r>
              <a:rPr lang="fr-FR" sz="1050" baseline="30000" dirty="0"/>
              <a:t>er</a:t>
            </a:r>
            <a:r>
              <a:rPr lang="fr-FR" sz="1050" dirty="0"/>
              <a:t> ministre du 14 août 2020 créant</a:t>
            </a:r>
            <a:r>
              <a:rPr lang="fr-FR" sz="1050" baseline="0" dirty="0"/>
              <a:t> les secrétariats généraux communs, </a:t>
            </a:r>
            <a:r>
              <a:rPr lang="fr-FR" sz="1050" dirty="0"/>
              <a:t>transférant les Directions départementales interministérielles au ministère de l’intérieur sous l’autorité du préfet de département</a:t>
            </a:r>
          </a:p>
          <a:p>
            <a:pPr marL="171450" indent="-171450">
              <a:buFont typeface="Arial" panose="020B0604020202020204" pitchFamily="34" charset="0"/>
              <a:buChar char="•"/>
            </a:pPr>
            <a:r>
              <a:rPr lang="fr-FR" sz="1050" dirty="0"/>
              <a:t>Loi organique relatif à la simplification des expérimentations (déposé au Sénat le 29 juillet 2020)</a:t>
            </a:r>
          </a:p>
          <a:p>
            <a:pPr marL="171450" indent="-171450">
              <a:buFont typeface="Arial" panose="020B0604020202020204" pitchFamily="34" charset="0"/>
              <a:buChar char="•"/>
            </a:pPr>
            <a:r>
              <a:rPr lang="fr-FR" sz="1050" dirty="0"/>
              <a:t>Transformation des </a:t>
            </a:r>
            <a:r>
              <a:rPr lang="fr-FR" sz="1050" dirty="0" err="1"/>
              <a:t>Direccte</a:t>
            </a:r>
            <a:r>
              <a:rPr lang="fr-FR" sz="1050" dirty="0"/>
              <a:t> en</a:t>
            </a:r>
            <a:r>
              <a:rPr lang="fr-FR" sz="1050" baseline="0" dirty="0"/>
              <a:t> </a:t>
            </a:r>
            <a:r>
              <a:rPr lang="fr-FR" sz="1050" baseline="0" dirty="0" err="1"/>
              <a:t>Dreets</a:t>
            </a:r>
            <a:endParaRPr lang="fr-FR" sz="1050" baseline="0" dirty="0"/>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fr-FR" sz="1050" dirty="0"/>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FR" sz="1050" dirty="0"/>
              <a:t>Lois ESSOC, ÉLAN,  PACTE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FR" sz="1050" b="1" dirty="0">
                <a:solidFill>
                  <a:schemeClr val="accent1"/>
                </a:solidFill>
              </a:rPr>
              <a:t>Loi LOM, université, climat …</a:t>
            </a:r>
          </a:p>
          <a:p>
            <a:pPr marL="171450" indent="-171450">
              <a:buFont typeface="Arial" panose="020B0604020202020204" pitchFamily="34" charset="0"/>
              <a:buChar char="•"/>
            </a:pPr>
            <a:endParaRPr lang="fr-FR" sz="1050" baseline="0" dirty="0"/>
          </a:p>
          <a:p>
            <a:pPr marL="171450" indent="-171450">
              <a:buFont typeface="Arial" panose="020B0604020202020204" pitchFamily="34" charset="0"/>
              <a:buChar char="•"/>
            </a:pPr>
            <a:endParaRPr lang="fr-FR" sz="1050" dirty="0"/>
          </a:p>
          <a:p>
            <a:pPr marL="171450" indent="-171450">
              <a:buFont typeface="Arial" panose="020B0604020202020204" pitchFamily="34" charset="0"/>
              <a:buChar char="•"/>
            </a:pPr>
            <a:endParaRPr lang="fr-FR" sz="1050" dirty="0"/>
          </a:p>
          <a:p>
            <a:pPr marL="0" indent="0">
              <a:buFont typeface="Arial" panose="020B0604020202020204" pitchFamily="34" charset="0"/>
              <a:buNone/>
            </a:pPr>
            <a:r>
              <a:rPr lang="fr-FR" sz="1050" dirty="0"/>
              <a:t>Plus anciennes :</a:t>
            </a:r>
          </a:p>
          <a:p>
            <a:pPr lvl="1"/>
            <a:r>
              <a:rPr lang="fr-FR" sz="1050" dirty="0"/>
              <a:t>Lois MAPTAM, </a:t>
            </a:r>
            <a:r>
              <a:rPr lang="fr-FR" sz="1050" dirty="0" err="1"/>
              <a:t>NOTRé</a:t>
            </a:r>
            <a:r>
              <a:rPr lang="fr-FR" sz="1050" dirty="0"/>
              <a:t> … avec de nouvelles compétences aux Régions, la création des métropoles, la fusion des Régions …</a:t>
            </a:r>
          </a:p>
          <a:p>
            <a:pPr lvl="1"/>
            <a:r>
              <a:rPr lang="fr-FR" sz="1050" dirty="0"/>
              <a:t>La RGPP et la MAP</a:t>
            </a:r>
          </a:p>
          <a:p>
            <a:pPr marL="457200" marR="0" lvl="1" indent="0" algn="l" defTabSz="914400" rtl="0" eaLnBrk="1" fontAlgn="auto" latinLnBrk="0" hangingPunct="1">
              <a:lnSpc>
                <a:spcPct val="100000"/>
              </a:lnSpc>
              <a:spcBef>
                <a:spcPts val="0"/>
              </a:spcBef>
              <a:spcAft>
                <a:spcPts val="0"/>
              </a:spcAft>
              <a:buClrTx/>
              <a:buSzTx/>
              <a:buFontTx/>
              <a:buNone/>
              <a:tabLst/>
              <a:defRPr/>
            </a:pPr>
            <a:r>
              <a:rPr lang="fr-FR" sz="1050" dirty="0" err="1"/>
              <a:t>Loi</a:t>
            </a:r>
            <a:r>
              <a:rPr lang="fr-FR" sz="1050" dirty="0" err="1">
                <a:solidFill>
                  <a:schemeClr val="tx1"/>
                </a:solidFill>
              </a:rPr>
              <a:t>Lois</a:t>
            </a:r>
            <a:r>
              <a:rPr lang="fr-FR" sz="1050" dirty="0">
                <a:solidFill>
                  <a:schemeClr val="tx1"/>
                </a:solidFill>
              </a:rPr>
              <a:t> sur l’organisation du système de santé, des universités, des mobilités …</a:t>
            </a:r>
            <a:endParaRPr lang="fr-FR" sz="1050" dirty="0"/>
          </a:p>
          <a:p>
            <a:pPr lvl="1"/>
            <a:r>
              <a:rPr lang="fr-FR" sz="1050" dirty="0"/>
              <a:t> HPST, LRU …</a:t>
            </a:r>
          </a:p>
          <a:p>
            <a:pPr lvl="1"/>
            <a:r>
              <a:rPr lang="fr-FR" sz="1050" dirty="0"/>
              <a:t>…</a:t>
            </a:r>
          </a:p>
          <a:p>
            <a:pPr marL="171450" indent="-171450">
              <a:buFont typeface="Arial" panose="020B0604020202020204" pitchFamily="34" charset="0"/>
              <a:buChar char="•"/>
            </a:pPr>
            <a:endParaRPr lang="fr-FR" dirty="0"/>
          </a:p>
          <a:p>
            <a:endParaRPr lang="fr-FR" dirty="0"/>
          </a:p>
        </p:txBody>
      </p:sp>
      <p:sp>
        <p:nvSpPr>
          <p:cNvPr id="4" name="Espace réservé du numéro de diapositive 3"/>
          <p:cNvSpPr>
            <a:spLocks noGrp="1"/>
          </p:cNvSpPr>
          <p:nvPr>
            <p:ph type="sldNum" sz="quarter" idx="10"/>
          </p:nvPr>
        </p:nvSpPr>
        <p:spPr/>
        <p:txBody>
          <a:bodyPr/>
          <a:lstStyle/>
          <a:p>
            <a:fld id="{1CE51BFE-B3F5-4EB7-9B20-FDDFFF5A91D2}" type="slidenum">
              <a:rPr lang="fr-FR" smtClean="0"/>
              <a:t>4</a:t>
            </a:fld>
            <a:endParaRPr lang="fr-FR"/>
          </a:p>
        </p:txBody>
      </p:sp>
    </p:spTree>
    <p:extLst>
      <p:ext uri="{BB962C8B-B14F-4D97-AF65-F5344CB8AC3E}">
        <p14:creationId xmlns:p14="http://schemas.microsoft.com/office/powerpoint/2010/main" val="291861186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1CE51BFE-B3F5-4EB7-9B20-FDDFFF5A91D2}" type="slidenum">
              <a:rPr lang="fr-FR" smtClean="0"/>
              <a:t>5</a:t>
            </a:fld>
            <a:endParaRPr lang="fr-FR"/>
          </a:p>
        </p:txBody>
      </p:sp>
    </p:spTree>
    <p:extLst>
      <p:ext uri="{BB962C8B-B14F-4D97-AF65-F5344CB8AC3E}">
        <p14:creationId xmlns:p14="http://schemas.microsoft.com/office/powerpoint/2010/main" val="203937541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1CE51BFE-B3F5-4EB7-9B20-FDDFFF5A91D2}" type="slidenum">
              <a:rPr lang="fr-FR" smtClean="0"/>
              <a:t>6</a:t>
            </a:fld>
            <a:endParaRPr lang="fr-FR"/>
          </a:p>
        </p:txBody>
      </p:sp>
    </p:spTree>
    <p:extLst>
      <p:ext uri="{BB962C8B-B14F-4D97-AF65-F5344CB8AC3E}">
        <p14:creationId xmlns:p14="http://schemas.microsoft.com/office/powerpoint/2010/main" val="346910623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1CE51BFE-B3F5-4EB7-9B20-FDDFFF5A91D2}" type="slidenum">
              <a:rPr lang="fr-FR" smtClean="0"/>
              <a:t>7</a:t>
            </a:fld>
            <a:endParaRPr lang="fr-FR"/>
          </a:p>
        </p:txBody>
      </p:sp>
    </p:spTree>
    <p:extLst>
      <p:ext uri="{BB962C8B-B14F-4D97-AF65-F5344CB8AC3E}">
        <p14:creationId xmlns:p14="http://schemas.microsoft.com/office/powerpoint/2010/main" val="409651192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a:t>Voir lettre 13 du pôle territoires de décembre 2020</a:t>
            </a:r>
          </a:p>
          <a:p>
            <a:endParaRPr lang="fr-FR" dirty="0"/>
          </a:p>
          <a:p>
            <a:r>
              <a:rPr lang="fr-FR" dirty="0"/>
              <a:t>Mise en œuvre antérieure de la différenciation pour donner un droit à dérogation aux préfets pour prendre des décisions non réglementaires de sa compétence (décret du ministère de l’intérieur du 8 avril 2020) – cf. note aux organisations du 28 août 2020 </a:t>
            </a:r>
          </a:p>
          <a:p>
            <a:endParaRPr lang="fr-FR" dirty="0"/>
          </a:p>
        </p:txBody>
      </p:sp>
      <p:sp>
        <p:nvSpPr>
          <p:cNvPr id="4" name="Espace réservé du numéro de diapositive 3"/>
          <p:cNvSpPr>
            <a:spLocks noGrp="1"/>
          </p:cNvSpPr>
          <p:nvPr>
            <p:ph type="sldNum" sz="quarter" idx="10"/>
          </p:nvPr>
        </p:nvSpPr>
        <p:spPr/>
        <p:txBody>
          <a:bodyPr/>
          <a:lstStyle/>
          <a:p>
            <a:fld id="{1CE51BFE-B3F5-4EB7-9B20-FDDFFF5A91D2}" type="slidenum">
              <a:rPr lang="fr-FR" smtClean="0"/>
              <a:t>9</a:t>
            </a:fld>
            <a:endParaRPr lang="fr-FR"/>
          </a:p>
        </p:txBody>
      </p:sp>
    </p:spTree>
    <p:extLst>
      <p:ext uri="{BB962C8B-B14F-4D97-AF65-F5344CB8AC3E}">
        <p14:creationId xmlns:p14="http://schemas.microsoft.com/office/powerpoint/2010/main" val="321630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1CE51BFE-B3F5-4EB7-9B20-FDDFFF5A91D2}" type="slidenum">
              <a:rPr lang="fr-FR" smtClean="0"/>
              <a:t>10</a:t>
            </a:fld>
            <a:endParaRPr lang="fr-FR"/>
          </a:p>
        </p:txBody>
      </p:sp>
    </p:spTree>
    <p:extLst>
      <p:ext uri="{BB962C8B-B14F-4D97-AF65-F5344CB8AC3E}">
        <p14:creationId xmlns:p14="http://schemas.microsoft.com/office/powerpoint/2010/main" val="7585565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fr-FR"/>
              <a:t>Modifiez le style du titre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BAD9F286-060D-442D-8204-01689D1C8084}" type="datetimeFigureOut">
              <a:rPr lang="fr-FR" smtClean="0"/>
              <a:t>29/05/2022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F37CE524-B494-4787-AF68-604065D66472}" type="slidenum">
              <a:rPr lang="fr-FR" smtClean="0"/>
              <a:t>‹N°›</a:t>
            </a:fld>
            <a:endParaRPr lang="fr-FR"/>
          </a:p>
        </p:txBody>
      </p:sp>
    </p:spTree>
    <p:extLst>
      <p:ext uri="{BB962C8B-B14F-4D97-AF65-F5344CB8AC3E}">
        <p14:creationId xmlns:p14="http://schemas.microsoft.com/office/powerpoint/2010/main" val="21237707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fr-FR"/>
              <a:t>Modifiez le style du titre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Date Placeholder 3"/>
          <p:cNvSpPr>
            <a:spLocks noGrp="1"/>
          </p:cNvSpPr>
          <p:nvPr>
            <p:ph type="dt" sz="half" idx="10"/>
          </p:nvPr>
        </p:nvSpPr>
        <p:spPr/>
        <p:txBody>
          <a:bodyPr/>
          <a:lstStyle/>
          <a:p>
            <a:fld id="{BAD9F286-060D-442D-8204-01689D1C8084}" type="datetimeFigureOut">
              <a:rPr lang="fr-FR" smtClean="0"/>
              <a:t>29/05/2022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F37CE524-B494-4787-AF68-604065D66472}" type="slidenum">
              <a:rPr lang="fr-FR" smtClean="0"/>
              <a:t>‹N°›</a:t>
            </a:fld>
            <a:endParaRPr lang="fr-FR"/>
          </a:p>
        </p:txBody>
      </p:sp>
    </p:spTree>
    <p:extLst>
      <p:ext uri="{BB962C8B-B14F-4D97-AF65-F5344CB8AC3E}">
        <p14:creationId xmlns:p14="http://schemas.microsoft.com/office/powerpoint/2010/main" val="17881011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fr-FR"/>
              <a:t>Modifiez le style du titre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Modifiez les styles du texte du masque</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Date Placeholder 3"/>
          <p:cNvSpPr>
            <a:spLocks noGrp="1"/>
          </p:cNvSpPr>
          <p:nvPr>
            <p:ph type="dt" sz="half" idx="10"/>
          </p:nvPr>
        </p:nvSpPr>
        <p:spPr/>
        <p:txBody>
          <a:bodyPr/>
          <a:lstStyle/>
          <a:p>
            <a:fld id="{BAD9F286-060D-442D-8204-01689D1C8084}" type="datetimeFigureOut">
              <a:rPr lang="fr-FR" smtClean="0"/>
              <a:t>29/05/2022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F37CE524-B494-4787-AF68-604065D66472}" type="slidenum">
              <a:rPr lang="fr-FR" smtClean="0"/>
              <a:t>‹N°›</a:t>
            </a:fld>
            <a:endParaRPr lang="fr-FR"/>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70616023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fr-FR"/>
              <a:t>Modifiez le style du titre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Date Placeholder 3"/>
          <p:cNvSpPr>
            <a:spLocks noGrp="1"/>
          </p:cNvSpPr>
          <p:nvPr>
            <p:ph type="dt" sz="half" idx="10"/>
          </p:nvPr>
        </p:nvSpPr>
        <p:spPr/>
        <p:txBody>
          <a:bodyPr/>
          <a:lstStyle/>
          <a:p>
            <a:fld id="{BAD9F286-060D-442D-8204-01689D1C8084}" type="datetimeFigureOut">
              <a:rPr lang="fr-FR" smtClean="0"/>
              <a:t>29/05/2022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F37CE524-B494-4787-AF68-604065D66472}" type="slidenum">
              <a:rPr lang="fr-FR" smtClean="0"/>
              <a:t>‹N°›</a:t>
            </a:fld>
            <a:endParaRPr lang="fr-FR"/>
          </a:p>
        </p:txBody>
      </p:sp>
    </p:spTree>
    <p:extLst>
      <p:ext uri="{BB962C8B-B14F-4D97-AF65-F5344CB8AC3E}">
        <p14:creationId xmlns:p14="http://schemas.microsoft.com/office/powerpoint/2010/main" val="59609800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cita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fr-FR"/>
              <a:t>Modifiez le style du titre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Modifiez les styles du texte du masque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Date Placeholder 3"/>
          <p:cNvSpPr>
            <a:spLocks noGrp="1"/>
          </p:cNvSpPr>
          <p:nvPr>
            <p:ph type="dt" sz="half" idx="10"/>
          </p:nvPr>
        </p:nvSpPr>
        <p:spPr/>
        <p:txBody>
          <a:bodyPr/>
          <a:lstStyle/>
          <a:p>
            <a:fld id="{BAD9F286-060D-442D-8204-01689D1C8084}" type="datetimeFigureOut">
              <a:rPr lang="fr-FR" smtClean="0"/>
              <a:t>29/05/2022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F37CE524-B494-4787-AF68-604065D66472}" type="slidenum">
              <a:rPr lang="fr-FR" smtClean="0"/>
              <a:t>‹N°›</a:t>
            </a:fld>
            <a:endParaRPr lang="fr-FR"/>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26718172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rai ou faux">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fr-FR"/>
              <a:t>Modifiez le style du titre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Modifiez les styles du texte du masque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Date Placeholder 3"/>
          <p:cNvSpPr>
            <a:spLocks noGrp="1"/>
          </p:cNvSpPr>
          <p:nvPr>
            <p:ph type="dt" sz="half" idx="10"/>
          </p:nvPr>
        </p:nvSpPr>
        <p:spPr/>
        <p:txBody>
          <a:bodyPr/>
          <a:lstStyle/>
          <a:p>
            <a:fld id="{BAD9F286-060D-442D-8204-01689D1C8084}" type="datetimeFigureOut">
              <a:rPr lang="fr-FR" smtClean="0"/>
              <a:t>29/05/2022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F37CE524-B494-4787-AF68-604065D66472}" type="slidenum">
              <a:rPr lang="fr-FR" smtClean="0"/>
              <a:t>‹N°›</a:t>
            </a:fld>
            <a:endParaRPr lang="fr-FR"/>
          </a:p>
        </p:txBody>
      </p:sp>
    </p:spTree>
    <p:extLst>
      <p:ext uri="{BB962C8B-B14F-4D97-AF65-F5344CB8AC3E}">
        <p14:creationId xmlns:p14="http://schemas.microsoft.com/office/powerpoint/2010/main" val="116025353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BAD9F286-060D-442D-8204-01689D1C8084}" type="datetimeFigureOut">
              <a:rPr lang="fr-FR" smtClean="0"/>
              <a:t>29/05/2022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F37CE524-B494-4787-AF68-604065D66472}" type="slidenum">
              <a:rPr lang="fr-FR" smtClean="0"/>
              <a:t>‹N°›</a:t>
            </a:fld>
            <a:endParaRPr lang="fr-FR"/>
          </a:p>
        </p:txBody>
      </p:sp>
    </p:spTree>
    <p:extLst>
      <p:ext uri="{BB962C8B-B14F-4D97-AF65-F5344CB8AC3E}">
        <p14:creationId xmlns:p14="http://schemas.microsoft.com/office/powerpoint/2010/main" val="17881592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fr-FR"/>
              <a:t>Modifiez le style du titre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BAD9F286-060D-442D-8204-01689D1C8084}" type="datetimeFigureOut">
              <a:rPr lang="fr-FR" smtClean="0"/>
              <a:t>29/05/2022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F37CE524-B494-4787-AF68-604065D66472}" type="slidenum">
              <a:rPr lang="fr-FR" smtClean="0"/>
              <a:t>‹N°›</a:t>
            </a:fld>
            <a:endParaRPr lang="fr-FR"/>
          </a:p>
        </p:txBody>
      </p:sp>
    </p:spTree>
    <p:extLst>
      <p:ext uri="{BB962C8B-B14F-4D97-AF65-F5344CB8AC3E}">
        <p14:creationId xmlns:p14="http://schemas.microsoft.com/office/powerpoint/2010/main" val="24425798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BAD9F286-060D-442D-8204-01689D1C8084}" type="datetimeFigureOut">
              <a:rPr lang="fr-FR" smtClean="0"/>
              <a:t>29/05/2022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F37CE524-B494-4787-AF68-604065D66472}" type="slidenum">
              <a:rPr lang="fr-FR" smtClean="0"/>
              <a:t>‹N°›</a:t>
            </a:fld>
            <a:endParaRPr lang="fr-FR"/>
          </a:p>
        </p:txBody>
      </p:sp>
    </p:spTree>
    <p:extLst>
      <p:ext uri="{BB962C8B-B14F-4D97-AF65-F5344CB8AC3E}">
        <p14:creationId xmlns:p14="http://schemas.microsoft.com/office/powerpoint/2010/main" val="11814313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fr-FR"/>
              <a:t>Modifiez le style du titre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Date Placeholder 3"/>
          <p:cNvSpPr>
            <a:spLocks noGrp="1"/>
          </p:cNvSpPr>
          <p:nvPr>
            <p:ph type="dt" sz="half" idx="10"/>
          </p:nvPr>
        </p:nvSpPr>
        <p:spPr/>
        <p:txBody>
          <a:bodyPr/>
          <a:lstStyle/>
          <a:p>
            <a:fld id="{BAD9F286-060D-442D-8204-01689D1C8084}" type="datetimeFigureOut">
              <a:rPr lang="fr-FR" smtClean="0"/>
              <a:t>29/05/2022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F37CE524-B494-4787-AF68-604065D66472}" type="slidenum">
              <a:rPr lang="fr-FR" smtClean="0"/>
              <a:t>‹N°›</a:t>
            </a:fld>
            <a:endParaRPr lang="fr-FR"/>
          </a:p>
        </p:txBody>
      </p:sp>
    </p:spTree>
    <p:extLst>
      <p:ext uri="{BB962C8B-B14F-4D97-AF65-F5344CB8AC3E}">
        <p14:creationId xmlns:p14="http://schemas.microsoft.com/office/powerpoint/2010/main" val="5290583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BAD9F286-060D-442D-8204-01689D1C8084}" type="datetimeFigureOut">
              <a:rPr lang="fr-FR" smtClean="0"/>
              <a:t>29/05/2022</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F37CE524-B494-4787-AF68-604065D66472}" type="slidenum">
              <a:rPr lang="fr-FR" smtClean="0"/>
              <a:t>‹N°›</a:t>
            </a:fld>
            <a:endParaRPr lang="fr-FR"/>
          </a:p>
        </p:txBody>
      </p:sp>
    </p:spTree>
    <p:extLst>
      <p:ext uri="{BB962C8B-B14F-4D97-AF65-F5344CB8AC3E}">
        <p14:creationId xmlns:p14="http://schemas.microsoft.com/office/powerpoint/2010/main" val="36576559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a:t>Modifiez le style du titre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BAD9F286-060D-442D-8204-01689D1C8084}" type="datetimeFigureOut">
              <a:rPr lang="fr-FR" smtClean="0"/>
              <a:t>29/05/2022</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F37CE524-B494-4787-AF68-604065D66472}" type="slidenum">
              <a:rPr lang="fr-FR" smtClean="0"/>
              <a:t>‹N°›</a:t>
            </a:fld>
            <a:endParaRPr lang="fr-FR"/>
          </a:p>
        </p:txBody>
      </p:sp>
    </p:spTree>
    <p:extLst>
      <p:ext uri="{BB962C8B-B14F-4D97-AF65-F5344CB8AC3E}">
        <p14:creationId xmlns:p14="http://schemas.microsoft.com/office/powerpoint/2010/main" val="885282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BAD9F286-060D-442D-8204-01689D1C8084}" type="datetimeFigureOut">
              <a:rPr lang="fr-FR" smtClean="0"/>
              <a:t>29/05/2022</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F37CE524-B494-4787-AF68-604065D66472}" type="slidenum">
              <a:rPr lang="fr-FR" smtClean="0"/>
              <a:t>‹N°›</a:t>
            </a:fld>
            <a:endParaRPr lang="fr-FR"/>
          </a:p>
        </p:txBody>
      </p:sp>
    </p:spTree>
    <p:extLst>
      <p:ext uri="{BB962C8B-B14F-4D97-AF65-F5344CB8AC3E}">
        <p14:creationId xmlns:p14="http://schemas.microsoft.com/office/powerpoint/2010/main" val="15187878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AD9F286-060D-442D-8204-01689D1C8084}" type="datetimeFigureOut">
              <a:rPr lang="fr-FR" smtClean="0"/>
              <a:t>29/05/2022</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F37CE524-B494-4787-AF68-604065D66472}" type="slidenum">
              <a:rPr lang="fr-FR" smtClean="0"/>
              <a:t>‹N°›</a:t>
            </a:fld>
            <a:endParaRPr lang="fr-FR"/>
          </a:p>
        </p:txBody>
      </p:sp>
    </p:spTree>
    <p:extLst>
      <p:ext uri="{BB962C8B-B14F-4D97-AF65-F5344CB8AC3E}">
        <p14:creationId xmlns:p14="http://schemas.microsoft.com/office/powerpoint/2010/main" val="20347343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fr-FR"/>
              <a:t>Modifiez le style du titre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fr-FR"/>
              <a:t>Modifiez les styles du texte du masque</a:t>
            </a:r>
          </a:p>
        </p:txBody>
      </p:sp>
      <p:sp>
        <p:nvSpPr>
          <p:cNvPr id="5" name="Date Placeholder 4"/>
          <p:cNvSpPr>
            <a:spLocks noGrp="1"/>
          </p:cNvSpPr>
          <p:nvPr>
            <p:ph type="dt" sz="half" idx="10"/>
          </p:nvPr>
        </p:nvSpPr>
        <p:spPr/>
        <p:txBody>
          <a:bodyPr/>
          <a:lstStyle/>
          <a:p>
            <a:fld id="{BAD9F286-060D-442D-8204-01689D1C8084}" type="datetimeFigureOut">
              <a:rPr lang="fr-FR" smtClean="0"/>
              <a:t>29/05/2022</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F37CE524-B494-4787-AF68-604065D66472}" type="slidenum">
              <a:rPr lang="fr-FR" smtClean="0"/>
              <a:t>‹N°›</a:t>
            </a:fld>
            <a:endParaRPr lang="fr-FR"/>
          </a:p>
        </p:txBody>
      </p:sp>
    </p:spTree>
    <p:extLst>
      <p:ext uri="{BB962C8B-B14F-4D97-AF65-F5344CB8AC3E}">
        <p14:creationId xmlns:p14="http://schemas.microsoft.com/office/powerpoint/2010/main" val="18914691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fr-FR"/>
              <a:t>Modifiez le style du titre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Date Placeholder 4"/>
          <p:cNvSpPr>
            <a:spLocks noGrp="1"/>
          </p:cNvSpPr>
          <p:nvPr>
            <p:ph type="dt" sz="half" idx="10"/>
          </p:nvPr>
        </p:nvSpPr>
        <p:spPr/>
        <p:txBody>
          <a:bodyPr/>
          <a:lstStyle/>
          <a:p>
            <a:fld id="{BAD9F286-060D-442D-8204-01689D1C8084}" type="datetimeFigureOut">
              <a:rPr lang="fr-FR" smtClean="0"/>
              <a:t>29/05/2022</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F37CE524-B494-4787-AF68-604065D66472}" type="slidenum">
              <a:rPr lang="fr-FR" smtClean="0"/>
              <a:t>‹N°›</a:t>
            </a:fld>
            <a:endParaRPr lang="fr-FR"/>
          </a:p>
        </p:txBody>
      </p:sp>
    </p:spTree>
    <p:extLst>
      <p:ext uri="{BB962C8B-B14F-4D97-AF65-F5344CB8AC3E}">
        <p14:creationId xmlns:p14="http://schemas.microsoft.com/office/powerpoint/2010/main" val="21695912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fr-FR"/>
              <a:t>Modifiez le style du titre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AD9F286-060D-442D-8204-01689D1C8084}" type="datetimeFigureOut">
              <a:rPr lang="fr-FR" smtClean="0"/>
              <a:t>29/05/2022</a:t>
            </a:fld>
            <a:endParaRPr lang="fr-FR"/>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F37CE524-B494-4787-AF68-604065D66472}" type="slidenum">
              <a:rPr lang="fr-FR" smtClean="0"/>
              <a:t>‹N°›</a:t>
            </a:fld>
            <a:endParaRPr lang="fr-FR"/>
          </a:p>
        </p:txBody>
      </p:sp>
    </p:spTree>
    <p:extLst>
      <p:ext uri="{BB962C8B-B14F-4D97-AF65-F5344CB8AC3E}">
        <p14:creationId xmlns:p14="http://schemas.microsoft.com/office/powerpoint/2010/main" val="2170413072"/>
      </p:ext>
    </p:extLst>
  </p:cSld>
  <p:clrMap bg1="lt1" tx1="dk1" bg2="lt2" tx2="dk2" accent1="accent1" accent2="accent2" accent3="accent3" accent4="accent4" accent5="accent5" accent6="accent6" hlink="hlink" folHlink="folHlink"/>
  <p:sldLayoutIdLst>
    <p:sldLayoutId id="2147483835" r:id="rId1"/>
    <p:sldLayoutId id="2147483836" r:id="rId2"/>
    <p:sldLayoutId id="2147483837" r:id="rId3"/>
    <p:sldLayoutId id="2147483838" r:id="rId4"/>
    <p:sldLayoutId id="2147483839" r:id="rId5"/>
    <p:sldLayoutId id="2147483840" r:id="rId6"/>
    <p:sldLayoutId id="2147483841" r:id="rId7"/>
    <p:sldLayoutId id="2147483842" r:id="rId8"/>
    <p:sldLayoutId id="2147483843" r:id="rId9"/>
    <p:sldLayoutId id="2147483844" r:id="rId10"/>
    <p:sldLayoutId id="2147483845" r:id="rId11"/>
    <p:sldLayoutId id="2147483846" r:id="rId12"/>
    <p:sldLayoutId id="2147483847" r:id="rId13"/>
    <p:sldLayoutId id="2147483848" r:id="rId14"/>
    <p:sldLayoutId id="2147483849" r:id="rId15"/>
    <p:sldLayoutId id="2147483850"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re 1"/>
          <p:cNvSpPr>
            <a:spLocks noGrp="1"/>
          </p:cNvSpPr>
          <p:nvPr>
            <p:ph type="ctrTitle"/>
          </p:nvPr>
        </p:nvSpPr>
        <p:spPr>
          <a:xfrm>
            <a:off x="536169" y="1036321"/>
            <a:ext cx="9552710" cy="3342640"/>
          </a:xfrm>
        </p:spPr>
        <p:txBody>
          <a:bodyPr>
            <a:normAutofit/>
          </a:bodyPr>
          <a:lstStyle/>
          <a:p>
            <a:pPr algn="ctr"/>
            <a:r>
              <a:rPr lang="fr-FR" sz="4000" b="1" dirty="0">
                <a:solidFill>
                  <a:schemeClr val="accent2"/>
                </a:solidFill>
                <a:effectLst>
                  <a:outerShdw blurRad="38100" dist="38100" dir="2700000" algn="tl">
                    <a:srgbClr val="000000">
                      <a:alpha val="43137"/>
                    </a:srgbClr>
                  </a:outerShdw>
                </a:effectLst>
              </a:rPr>
              <a:t>Une loi 3DS pour des territoires mis en concurrence au service du capital ?</a:t>
            </a:r>
            <a:br>
              <a:rPr lang="fr-FR" sz="4000" b="1" dirty="0">
                <a:solidFill>
                  <a:schemeClr val="accent2"/>
                </a:solidFill>
                <a:effectLst>
                  <a:outerShdw blurRad="38100" dist="38100" dir="2700000" algn="tl">
                    <a:srgbClr val="000000">
                      <a:alpha val="43137"/>
                    </a:srgbClr>
                  </a:outerShdw>
                </a:effectLst>
              </a:rPr>
            </a:br>
            <a:r>
              <a:rPr lang="fr-FR" sz="4000" b="1" dirty="0">
                <a:solidFill>
                  <a:schemeClr val="accent2"/>
                </a:solidFill>
                <a:effectLst>
                  <a:outerShdw blurRad="38100" dist="38100" dir="2700000" algn="tl">
                    <a:srgbClr val="000000">
                      <a:alpha val="43137"/>
                    </a:srgbClr>
                  </a:outerShdw>
                </a:effectLst>
              </a:rPr>
              <a:t> en appréhender les enjeux pour porter le plan de rupture CGT </a:t>
            </a:r>
            <a:r>
              <a:rPr lang="fr-FR" sz="4000" b="1" dirty="0"/>
              <a:t/>
            </a:r>
            <a:br>
              <a:rPr lang="fr-FR" sz="4000" b="1" dirty="0"/>
            </a:br>
            <a:endParaRPr lang="fr-FR" sz="4000" b="1" dirty="0"/>
          </a:p>
        </p:txBody>
      </p:sp>
      <p:pic>
        <p:nvPicPr>
          <p:cNvPr id="8" name="Espace réservé du contenu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47371" y="4578962"/>
            <a:ext cx="7408950" cy="1879386"/>
          </a:xfrm>
          <a:prstGeom prst="rect">
            <a:avLst/>
          </a:prstGeom>
        </p:spPr>
      </p:pic>
    </p:spTree>
    <p:extLst>
      <p:ext uri="{BB962C8B-B14F-4D97-AF65-F5344CB8AC3E}">
        <p14:creationId xmlns:p14="http://schemas.microsoft.com/office/powerpoint/2010/main" val="564304699"/>
      </p:ext>
    </p:extLst>
  </p:cSld>
  <p:clrMapOvr>
    <a:overrideClrMapping bg1="lt1" tx1="dk1" bg2="lt2" tx2="dk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77334" y="395705"/>
            <a:ext cx="8596668" cy="1320800"/>
          </a:xfrm>
        </p:spPr>
        <p:txBody>
          <a:bodyPr>
            <a:normAutofit/>
          </a:bodyPr>
          <a:lstStyle/>
          <a:p>
            <a:pPr algn="ctr"/>
            <a:r>
              <a:rPr lang="fr-FR" sz="2700" b="1" dirty="0">
                <a:highlight>
                  <a:srgbClr val="FFFF00"/>
                </a:highlight>
              </a:rPr>
              <a:t>La Décentralisation</a:t>
            </a:r>
            <a:r>
              <a:rPr lang="fr-FR" dirty="0"/>
              <a:t/>
            </a:r>
            <a:br>
              <a:rPr lang="fr-FR" dirty="0"/>
            </a:br>
            <a:endParaRPr lang="fr-FR" dirty="0"/>
          </a:p>
        </p:txBody>
      </p:sp>
      <p:sp>
        <p:nvSpPr>
          <p:cNvPr id="3" name="Espace réservé du contenu 2"/>
          <p:cNvSpPr>
            <a:spLocks noGrp="1"/>
          </p:cNvSpPr>
          <p:nvPr>
            <p:ph idx="1"/>
          </p:nvPr>
        </p:nvSpPr>
        <p:spPr>
          <a:xfrm>
            <a:off x="416560" y="1026160"/>
            <a:ext cx="9215120" cy="5699759"/>
          </a:xfrm>
        </p:spPr>
        <p:txBody>
          <a:bodyPr>
            <a:normAutofit fontScale="92500" lnSpcReduction="10000"/>
          </a:bodyPr>
          <a:lstStyle/>
          <a:p>
            <a:pPr lvl="0"/>
            <a:r>
              <a:rPr lang="fr-FR" sz="1900" b="1" dirty="0"/>
              <a:t>Un fort appui sur la différenciation et l’expérimentation volontaire.</a:t>
            </a:r>
          </a:p>
          <a:p>
            <a:pPr lvl="0"/>
            <a:r>
              <a:rPr lang="fr-FR" sz="1900" b="1" dirty="0"/>
              <a:t>Clarifier les rôles de chef de file des collectivités territoriales </a:t>
            </a:r>
            <a:r>
              <a:rPr lang="fr-FR" sz="1900" dirty="0"/>
              <a:t>: Région, Département, bloc communal (métropoles, EPCI dont les communautés de communes, communes).</a:t>
            </a:r>
          </a:p>
          <a:p>
            <a:pPr lvl="0"/>
            <a:r>
              <a:rPr lang="fr-FR" sz="1900" b="1" dirty="0"/>
              <a:t>Transférer aux collectivités qui le souhaitent des compétences nouvelles et des moyens dans plusieurs champs de politique publique :</a:t>
            </a:r>
          </a:p>
          <a:p>
            <a:pPr lvl="1"/>
            <a:r>
              <a:rPr lang="fr-FR" sz="1900" b="1" dirty="0"/>
              <a:t>La transition écologique : </a:t>
            </a:r>
            <a:r>
              <a:rPr lang="fr-FR" sz="1900" dirty="0"/>
              <a:t>lutte contre le réchauffement climatique, biodiversité,</a:t>
            </a:r>
          </a:p>
          <a:p>
            <a:pPr lvl="1"/>
            <a:r>
              <a:rPr lang="fr-FR" sz="1900" b="1" dirty="0"/>
              <a:t>Les transports : </a:t>
            </a:r>
            <a:r>
              <a:rPr lang="fr-FR" sz="1900" dirty="0"/>
              <a:t>transfert de routes nationales, de petites lignes ferroviaires et de gares …</a:t>
            </a:r>
          </a:p>
          <a:p>
            <a:pPr lvl="1"/>
            <a:r>
              <a:rPr lang="fr-FR" sz="1900" b="1" dirty="0"/>
              <a:t>L’urbanisme et le logement,</a:t>
            </a:r>
          </a:p>
          <a:p>
            <a:pPr lvl="1"/>
            <a:r>
              <a:rPr lang="fr-FR" sz="1900" b="1" dirty="0"/>
              <a:t>La santé, la cohésion sociale, l’éducation,</a:t>
            </a:r>
          </a:p>
          <a:p>
            <a:pPr marL="0" indent="0">
              <a:buNone/>
            </a:pPr>
            <a:r>
              <a:rPr lang="fr-FR" sz="1900" b="1" dirty="0"/>
              <a:t>	en supprimant les « doublons » Etat/ collectivités territoriales,</a:t>
            </a:r>
          </a:p>
          <a:p>
            <a:pPr marL="0" indent="0">
              <a:buNone/>
            </a:pPr>
            <a:r>
              <a:rPr lang="fr-FR" sz="1900" b="1" dirty="0"/>
              <a:t>	en donnant aux collectivités la liberté de s’organiser comme elles veulent,</a:t>
            </a:r>
          </a:p>
          <a:p>
            <a:pPr lvl="0"/>
            <a:r>
              <a:rPr lang="fr-FR" sz="1900" b="1" dirty="0"/>
              <a:t>Favoriser les  expérimentations, </a:t>
            </a:r>
            <a:r>
              <a:rPr lang="fr-FR" sz="1900" dirty="0"/>
              <a:t>par exemple la recentralisation du financement du RSA en fonction des demandes des départements.</a:t>
            </a:r>
          </a:p>
          <a:p>
            <a:pPr lvl="0"/>
            <a:r>
              <a:rPr lang="fr-FR" sz="1900" b="1" dirty="0"/>
              <a:t>Aucun volet financier nouveau </a:t>
            </a:r>
            <a:r>
              <a:rPr lang="fr-FR" sz="1900" dirty="0"/>
              <a:t>autre que les dispositifs déjà existants.</a:t>
            </a:r>
          </a:p>
          <a:p>
            <a:endParaRPr lang="fr-FR" dirty="0"/>
          </a:p>
        </p:txBody>
      </p:sp>
    </p:spTree>
    <p:extLst>
      <p:ext uri="{BB962C8B-B14F-4D97-AF65-F5344CB8AC3E}">
        <p14:creationId xmlns:p14="http://schemas.microsoft.com/office/powerpoint/2010/main" val="28136655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fr-FR" sz="2700" b="1" dirty="0">
                <a:highlight>
                  <a:srgbClr val="FFFF00"/>
                </a:highlight>
              </a:rPr>
              <a:t>La Déconcentration</a:t>
            </a:r>
            <a:r>
              <a:rPr lang="fr-FR" dirty="0"/>
              <a:t/>
            </a:r>
            <a:br>
              <a:rPr lang="fr-FR" dirty="0"/>
            </a:br>
            <a:endParaRPr lang="fr-FR" dirty="0"/>
          </a:p>
        </p:txBody>
      </p:sp>
      <p:sp>
        <p:nvSpPr>
          <p:cNvPr id="3" name="Espace réservé du contenu 2"/>
          <p:cNvSpPr>
            <a:spLocks noGrp="1"/>
          </p:cNvSpPr>
          <p:nvPr>
            <p:ph idx="1"/>
          </p:nvPr>
        </p:nvSpPr>
        <p:spPr>
          <a:xfrm>
            <a:off x="677334" y="1676400"/>
            <a:ext cx="8596668" cy="4744719"/>
          </a:xfrm>
        </p:spPr>
        <p:txBody>
          <a:bodyPr>
            <a:normAutofit/>
          </a:bodyPr>
          <a:lstStyle/>
          <a:p>
            <a:r>
              <a:rPr lang="fr-FR" b="1" dirty="0"/>
              <a:t>Poursuite de la déconcentration en cours via la nouvelle organisation territoriale de l’Etat</a:t>
            </a:r>
            <a:r>
              <a:rPr lang="fr-FR" dirty="0"/>
              <a:t> et la </a:t>
            </a:r>
            <a:r>
              <a:rPr lang="fr-FR" b="1" dirty="0"/>
              <a:t>concentration des pouvoirs par les préfets,</a:t>
            </a:r>
          </a:p>
          <a:p>
            <a:r>
              <a:rPr lang="fr-FR" b="1" dirty="0"/>
              <a:t>Abandon, total ou partiel, et transfert de missions à d’autres acteurs </a:t>
            </a:r>
            <a:r>
              <a:rPr lang="fr-FR" dirty="0"/>
              <a:t>: collectivités territoriales (Régions : développement économique … ; EPCI : urbanisme et logement … ; départements : famille et enfance, handicap …), opérateurs institutionnels ou privés de services publics, acteurs privés marchands ou non.</a:t>
            </a:r>
          </a:p>
          <a:p>
            <a:pPr marL="0" indent="0">
              <a:buNone/>
            </a:pPr>
            <a:r>
              <a:rPr lang="fr-FR" dirty="0"/>
              <a:t>pour « assouplir » les relations entre l’État et les collectivités et adapter les prises de décisions de l’Etat aux « réalités » locales : demandes des collectivités territoriales, besoins des entreprises ...</a:t>
            </a:r>
          </a:p>
          <a:p>
            <a:r>
              <a:rPr lang="fr-FR" dirty="0"/>
              <a:t>Précisions sur le rôle, les missions et la labellisation des </a:t>
            </a:r>
            <a:r>
              <a:rPr lang="fr-FR" b="1" dirty="0"/>
              <a:t>espaces France Services </a:t>
            </a:r>
            <a:r>
              <a:rPr lang="fr-FR" dirty="0"/>
              <a:t>(maisons ou bus) portés par des acteurs de nature diverse.</a:t>
            </a:r>
          </a:p>
          <a:p>
            <a:endParaRPr lang="fr-FR" dirty="0"/>
          </a:p>
          <a:p>
            <a:pPr marL="0" indent="0">
              <a:buNone/>
            </a:pPr>
            <a:endParaRPr lang="fr-FR" dirty="0"/>
          </a:p>
        </p:txBody>
      </p:sp>
    </p:spTree>
    <p:extLst>
      <p:ext uri="{BB962C8B-B14F-4D97-AF65-F5344CB8AC3E}">
        <p14:creationId xmlns:p14="http://schemas.microsoft.com/office/powerpoint/2010/main" val="25018430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fr-FR" sz="2700" b="1" dirty="0">
                <a:highlight>
                  <a:srgbClr val="FFFF00"/>
                </a:highlight>
              </a:rPr>
              <a:t>La Simplification</a:t>
            </a:r>
            <a:endParaRPr lang="fr-FR" dirty="0"/>
          </a:p>
        </p:txBody>
      </p:sp>
      <p:sp>
        <p:nvSpPr>
          <p:cNvPr id="3" name="Espace réservé du contenu 2"/>
          <p:cNvSpPr>
            <a:spLocks noGrp="1"/>
          </p:cNvSpPr>
          <p:nvPr>
            <p:ph idx="1"/>
          </p:nvPr>
        </p:nvSpPr>
        <p:spPr>
          <a:xfrm>
            <a:off x="677333" y="1635761"/>
            <a:ext cx="9035627" cy="4405602"/>
          </a:xfrm>
        </p:spPr>
        <p:txBody>
          <a:bodyPr/>
          <a:lstStyle/>
          <a:p>
            <a:pPr lvl="0"/>
            <a:r>
              <a:rPr lang="fr-FR" dirty="0"/>
              <a:t>Simplifier l’action publique locale : partage de données entre les administrations, contrôle des entreprises publiques locales ...</a:t>
            </a:r>
          </a:p>
          <a:p>
            <a:pPr lvl="0"/>
            <a:r>
              <a:rPr lang="fr-FR" dirty="0"/>
              <a:t>Multiplication des textes pour, au nom de la simplification, </a:t>
            </a:r>
            <a:r>
              <a:rPr lang="fr-FR" b="1" dirty="0"/>
              <a:t>alléger les normes, diminuer les contraintes réglementaires, alléger ou supprimer les enquêtes publiques, raccourcir les délais de recours, allonger les délais de mise en œuvre obligatoire de mesures contraignantes </a:t>
            </a:r>
            <a:r>
              <a:rPr lang="fr-FR" dirty="0"/>
              <a:t>… notamment sur l’emploi et le droit du travail, dans le domaine social ou environnemental … </a:t>
            </a:r>
          </a:p>
          <a:p>
            <a:pPr lvl="0"/>
            <a:r>
              <a:rPr lang="fr-FR" dirty="0"/>
              <a:t>Objectif : laisser plus de places et de libertés pour les entreprises, le marché régulera ! </a:t>
            </a:r>
          </a:p>
          <a:p>
            <a:endParaRPr lang="fr-FR" dirty="0"/>
          </a:p>
        </p:txBody>
      </p:sp>
    </p:spTree>
    <p:extLst>
      <p:ext uri="{BB962C8B-B14F-4D97-AF65-F5344CB8AC3E}">
        <p14:creationId xmlns:p14="http://schemas.microsoft.com/office/powerpoint/2010/main" val="29926675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77334" y="386080"/>
            <a:ext cx="8596668" cy="711200"/>
          </a:xfrm>
        </p:spPr>
        <p:txBody>
          <a:bodyPr>
            <a:normAutofit/>
          </a:bodyPr>
          <a:lstStyle/>
          <a:p>
            <a:r>
              <a:rPr lang="fr-FR" sz="2400" b="1" dirty="0"/>
              <a:t>Quelques éléments d’analyse CGT de la loi 3DS</a:t>
            </a:r>
          </a:p>
        </p:txBody>
      </p:sp>
      <p:sp>
        <p:nvSpPr>
          <p:cNvPr id="3" name="Espace réservé du contenu 2"/>
          <p:cNvSpPr>
            <a:spLocks noGrp="1"/>
          </p:cNvSpPr>
          <p:nvPr>
            <p:ph idx="1"/>
          </p:nvPr>
        </p:nvSpPr>
        <p:spPr>
          <a:xfrm>
            <a:off x="677334" y="1005840"/>
            <a:ext cx="8852746" cy="5547360"/>
          </a:xfrm>
        </p:spPr>
        <p:txBody>
          <a:bodyPr>
            <a:normAutofit fontScale="85000" lnSpcReduction="10000"/>
          </a:bodyPr>
          <a:lstStyle/>
          <a:p>
            <a:r>
              <a:rPr lang="fr-FR" dirty="0"/>
              <a:t>Mêmes méthodes de changement depuis des années : pas de bilan des réformes précédentes, multiplication des projets dans des temps très courts, saturation par la multiplication des textes, confusion voire contradictions, multitude de sujets traités dans un même texte, insertion de situations particulières, perte du sens même du service public …</a:t>
            </a:r>
          </a:p>
          <a:p>
            <a:pPr lvl="0"/>
            <a:r>
              <a:rPr lang="fr-FR" dirty="0"/>
              <a:t>Une logique très structurée, réfléchie, s’inscrivant dans la durée,</a:t>
            </a:r>
          </a:p>
          <a:p>
            <a:pPr lvl="0"/>
            <a:r>
              <a:rPr lang="fr-FR" dirty="0"/>
              <a:t>Modification de la nature de l’Etat, et donc de son action, au profit d’un niveau local annoncé plus léger, plus « agile », plus flexible …</a:t>
            </a:r>
          </a:p>
          <a:p>
            <a:r>
              <a:rPr lang="fr-FR" dirty="0"/>
              <a:t>Renforcement du rôle des territoires, essentiellement au service du Capital,</a:t>
            </a:r>
          </a:p>
          <a:p>
            <a:r>
              <a:rPr lang="fr-FR" dirty="0"/>
              <a:t>Différenciation : aspect essentiel du projet, au nom de l’efficacité  et de la réponse aux besoins en proximité,</a:t>
            </a:r>
          </a:p>
          <a:p>
            <a:pPr lvl="0"/>
            <a:r>
              <a:rPr lang="fr-FR" dirty="0"/>
              <a:t>Accélération d’une rupture d'égalité // demande fortement revendiquée des populations :</a:t>
            </a:r>
          </a:p>
          <a:p>
            <a:pPr lvl="1"/>
            <a:r>
              <a:rPr lang="fr-FR" dirty="0"/>
              <a:t>D’égalité</a:t>
            </a:r>
          </a:p>
          <a:p>
            <a:pPr lvl="1"/>
            <a:r>
              <a:rPr lang="fr-FR" dirty="0"/>
              <a:t>De prise en compte affirmée de réalités vécues différentes et de spécificités locales culturelles, linguistiques, de modes de vie … Elles sont souvent demandeuses de mieux s’approprier leur territoire, de pouvoir « l’aménager » en fonction de leur vécu.</a:t>
            </a:r>
          </a:p>
          <a:p>
            <a:r>
              <a:rPr lang="fr-FR" dirty="0"/>
              <a:t>Mise en concurrence des territoires et des populations en fonction des choix politiques, des moyens de chaque collectivité,</a:t>
            </a:r>
          </a:p>
          <a:p>
            <a:r>
              <a:rPr lang="fr-FR" dirty="0"/>
              <a:t>Mise à mal de la démocratie citoyenne et sociale : mise en place autoritaire, amoindrissement du rôle du Parlement, pas de débat public, information des organisations syndicales sans négociation, pas de consultation des instances représentatives élues des personnels de l’Etat et des collectivités territoriales ...</a:t>
            </a:r>
          </a:p>
          <a:p>
            <a:endParaRPr lang="fr-FR" dirty="0"/>
          </a:p>
        </p:txBody>
      </p:sp>
    </p:spTree>
    <p:extLst>
      <p:ext uri="{BB962C8B-B14F-4D97-AF65-F5344CB8AC3E}">
        <p14:creationId xmlns:p14="http://schemas.microsoft.com/office/powerpoint/2010/main" val="30037296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74133" y="1016001"/>
            <a:ext cx="9228667" cy="5376780"/>
          </a:xfrm>
          <a:solidFill>
            <a:schemeClr val="bg1"/>
          </a:solidFill>
        </p:spPr>
        <p:txBody>
          <a:bodyPr>
            <a:normAutofit/>
          </a:bodyPr>
          <a:lstStyle/>
          <a:p>
            <a:pPr marL="0" indent="0" algn="ctr">
              <a:buNone/>
            </a:pPr>
            <a:r>
              <a:rPr lang="fr-FR" sz="2600" b="1" dirty="0">
                <a:solidFill>
                  <a:schemeClr val="tx1"/>
                </a:solidFill>
                <a:highlight>
                  <a:srgbClr val="FFFF00"/>
                </a:highlight>
              </a:rPr>
              <a:t>Porter « un plan de rupture » </a:t>
            </a:r>
            <a:r>
              <a:rPr lang="fr-FR" sz="2800" b="1" dirty="0">
                <a:solidFill>
                  <a:schemeClr val="tx1"/>
                </a:solidFill>
              </a:rPr>
              <a:t>CGT</a:t>
            </a:r>
          </a:p>
          <a:p>
            <a:pPr marL="0" indent="0" algn="ctr">
              <a:buNone/>
            </a:pPr>
            <a:r>
              <a:rPr lang="fr-FR" sz="2600" b="1" dirty="0">
                <a:solidFill>
                  <a:schemeClr val="tx1"/>
                </a:solidFill>
                <a:highlight>
                  <a:srgbClr val="FFFF00"/>
                </a:highlight>
              </a:rPr>
              <a:t>à partir des réalités du travail</a:t>
            </a:r>
          </a:p>
          <a:p>
            <a:pPr marL="0" indent="0" algn="ctr">
              <a:buNone/>
            </a:pPr>
            <a:r>
              <a:rPr lang="fr-FR" b="1" dirty="0">
                <a:solidFill>
                  <a:schemeClr val="tx1"/>
                </a:solidFill>
                <a:highlight>
                  <a:srgbClr val="FFFF00"/>
                </a:highlight>
              </a:rPr>
              <a:t>Pour construire des alternatives avec les syndicats, les organisations territoriales et professionnelles CGT</a:t>
            </a:r>
          </a:p>
          <a:p>
            <a:pPr marL="0" indent="0" algn="ctr">
              <a:buNone/>
            </a:pPr>
            <a:r>
              <a:rPr lang="fr-FR" b="1" dirty="0">
                <a:solidFill>
                  <a:schemeClr val="tx1"/>
                </a:solidFill>
                <a:highlight>
                  <a:srgbClr val="FFFF00"/>
                </a:highlight>
              </a:rPr>
              <a:t>Pour le progrès social et environnemental</a:t>
            </a:r>
          </a:p>
          <a:p>
            <a:pPr marL="0" indent="0" algn="ctr">
              <a:buNone/>
            </a:pPr>
            <a:endParaRPr lang="fr-FR" sz="900" b="1" dirty="0">
              <a:solidFill>
                <a:schemeClr val="tx1"/>
              </a:solidFill>
            </a:endParaRPr>
          </a:p>
          <a:p>
            <a:pPr marL="0" indent="0" algn="ctr">
              <a:buNone/>
            </a:pPr>
            <a:r>
              <a:rPr lang="fr-FR" b="1" dirty="0">
                <a:solidFill>
                  <a:schemeClr val="tx1"/>
                </a:solidFill>
              </a:rPr>
              <a:t>En s’emparant des questions de politiques publiques, </a:t>
            </a:r>
          </a:p>
          <a:p>
            <a:pPr marL="0" indent="0" algn="ctr">
              <a:buNone/>
            </a:pPr>
            <a:r>
              <a:rPr lang="fr-FR" b="1" dirty="0">
                <a:solidFill>
                  <a:schemeClr val="tx1"/>
                </a:solidFill>
              </a:rPr>
              <a:t>En portant nos exigences,</a:t>
            </a:r>
          </a:p>
          <a:p>
            <a:pPr marL="0" indent="0" algn="ctr">
              <a:buNone/>
            </a:pPr>
            <a:r>
              <a:rPr lang="fr-FR" b="1" dirty="0">
                <a:solidFill>
                  <a:schemeClr val="tx1"/>
                </a:solidFill>
              </a:rPr>
              <a:t>et en portant nos propositions à tous les niveaux des lieux d’intervention. </a:t>
            </a:r>
          </a:p>
        </p:txBody>
      </p:sp>
    </p:spTree>
    <p:extLst>
      <p:ext uri="{BB962C8B-B14F-4D97-AF65-F5344CB8AC3E}">
        <p14:creationId xmlns:p14="http://schemas.microsoft.com/office/powerpoint/2010/main" val="41270937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72721" y="545432"/>
            <a:ext cx="9306560" cy="834608"/>
          </a:xfrm>
        </p:spPr>
        <p:txBody>
          <a:bodyPr>
            <a:normAutofit fontScale="90000"/>
          </a:bodyPr>
          <a:lstStyle/>
          <a:p>
            <a:r>
              <a:rPr lang="fr-FR" sz="2400" b="1" dirty="0"/>
              <a:t>La territorialisation, projet politique du gouvernement pour a</a:t>
            </a:r>
            <a:r>
              <a:rPr lang="fr-FR" sz="2400" dirty="0"/>
              <a:t>dapter la France à la compétition néolibérale mondiale </a:t>
            </a:r>
            <a:br>
              <a:rPr lang="fr-FR" sz="2400" dirty="0"/>
            </a:br>
            <a:endParaRPr lang="fr-FR" sz="2400" dirty="0"/>
          </a:p>
        </p:txBody>
      </p:sp>
      <p:sp>
        <p:nvSpPr>
          <p:cNvPr id="3" name="Espace réservé du contenu 2"/>
          <p:cNvSpPr>
            <a:spLocks noGrp="1"/>
          </p:cNvSpPr>
          <p:nvPr>
            <p:ph idx="1"/>
          </p:nvPr>
        </p:nvSpPr>
        <p:spPr>
          <a:xfrm>
            <a:off x="257387" y="1239520"/>
            <a:ext cx="9719733" cy="5090160"/>
          </a:xfrm>
        </p:spPr>
        <p:txBody>
          <a:bodyPr>
            <a:normAutofit fontScale="32500" lnSpcReduction="20000"/>
          </a:bodyPr>
          <a:lstStyle/>
          <a:p>
            <a:pPr marL="0" lvl="0" indent="0">
              <a:buNone/>
            </a:pPr>
            <a:endParaRPr lang="fr-FR" dirty="0"/>
          </a:p>
          <a:p>
            <a:pPr marL="0" indent="0">
              <a:buNone/>
            </a:pPr>
            <a:endParaRPr lang="fr-FR" sz="1400" dirty="0"/>
          </a:p>
          <a:p>
            <a:r>
              <a:rPr lang="fr-FR" sz="5500" b="1" dirty="0"/>
              <a:t>Définir des politiques publiques au niveau des territoires </a:t>
            </a:r>
            <a:r>
              <a:rPr lang="fr-FR" sz="5500" dirty="0"/>
              <a:t>en lieu et place de l’Etat,</a:t>
            </a:r>
          </a:p>
          <a:p>
            <a:r>
              <a:rPr lang="fr-FR" sz="5500" b="1" dirty="0"/>
              <a:t>Adapter</a:t>
            </a:r>
            <a:r>
              <a:rPr lang="fr-FR" sz="5500" dirty="0"/>
              <a:t> et mettre en œuvre les politiques publiques nationales et/ou européennes en fonction des réalités et des vécus des territoires,</a:t>
            </a:r>
          </a:p>
          <a:p>
            <a:pPr lvl="0"/>
            <a:r>
              <a:rPr lang="fr-FR" sz="5500" dirty="0"/>
              <a:t>dans une </a:t>
            </a:r>
            <a:r>
              <a:rPr lang="fr-FR" sz="5500" b="1" dirty="0"/>
              <a:t>double contradiction </a:t>
            </a:r>
            <a:r>
              <a:rPr lang="fr-FR" sz="5500" dirty="0"/>
              <a:t>:</a:t>
            </a:r>
          </a:p>
          <a:p>
            <a:pPr lvl="1"/>
            <a:r>
              <a:rPr lang="fr-FR" sz="5500" b="1" dirty="0"/>
              <a:t>Répondre aux intérêts et aux exigences du capital, voire les anticiper</a:t>
            </a:r>
            <a:r>
              <a:rPr lang="fr-FR" sz="5500" dirty="0"/>
              <a:t> : toujours plus de libertés et moins de contraintes (</a:t>
            </a:r>
            <a:r>
              <a:rPr lang="fr-FR" sz="5500" b="1" dirty="0"/>
              <a:t>réduction a minima des obligations et  </a:t>
            </a:r>
            <a:r>
              <a:rPr lang="fr-FR" sz="5500" dirty="0"/>
              <a:t>adaptation des normes pour les alléger au maximum : droit du travail, statuts, normes environnementales et sociales ... </a:t>
            </a:r>
            <a:r>
              <a:rPr lang="fr-FR" sz="5500" b="1" dirty="0"/>
              <a:t>allégement des contrôles </a:t>
            </a:r>
            <a:r>
              <a:rPr lang="fr-FR" sz="5500" dirty="0"/>
              <a:t>: financiers, fiscaux, réglementaires …), mise en concurrence des territoires (implantation d’infrastructures, distribution d’aides publiques …), adaptation aux changements climatiques et technologiques notamment numériques …</a:t>
            </a:r>
          </a:p>
          <a:p>
            <a:pPr lvl="1"/>
            <a:r>
              <a:rPr lang="fr-FR" sz="5500" b="1" dirty="0"/>
              <a:t>Répondre aux demandes des citoyens</a:t>
            </a:r>
            <a:r>
              <a:rPr lang="fr-FR" sz="5500" dirty="0"/>
              <a:t> : reconnaissance de particularités et spécificités, proximité …</a:t>
            </a:r>
          </a:p>
          <a:p>
            <a:pPr marL="0" indent="0">
              <a:buNone/>
            </a:pPr>
            <a:endParaRPr lang="fr-FR" sz="3800" b="1" dirty="0"/>
          </a:p>
          <a:p>
            <a:pPr marL="0" indent="0">
              <a:buNone/>
            </a:pPr>
            <a:r>
              <a:rPr lang="fr-FR" sz="4200" b="1" dirty="0"/>
              <a:t>Les territoires sont considérés comme un facteur de production par le Capital réorganisé aux niveaux mondial, européen, national et territorial.</a:t>
            </a:r>
            <a:endParaRPr lang="fr-FR" dirty="0"/>
          </a:p>
        </p:txBody>
      </p:sp>
    </p:spTree>
    <p:extLst>
      <p:ext uri="{BB962C8B-B14F-4D97-AF65-F5344CB8AC3E}">
        <p14:creationId xmlns:p14="http://schemas.microsoft.com/office/powerpoint/2010/main" val="37744423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37227" y="362374"/>
            <a:ext cx="9308513" cy="736601"/>
          </a:xfrm>
        </p:spPr>
        <p:txBody>
          <a:bodyPr>
            <a:normAutofit fontScale="90000"/>
          </a:bodyPr>
          <a:lstStyle/>
          <a:p>
            <a:r>
              <a:rPr lang="fr-FR" sz="2400" b="1" dirty="0"/>
              <a:t>Une véritable refondation et réorientation politique du rôle de l’Etat</a:t>
            </a:r>
          </a:p>
        </p:txBody>
      </p:sp>
      <p:sp>
        <p:nvSpPr>
          <p:cNvPr id="3" name="Espace réservé du contenu 2"/>
          <p:cNvSpPr>
            <a:spLocks noGrp="1"/>
          </p:cNvSpPr>
          <p:nvPr>
            <p:ph idx="1"/>
          </p:nvPr>
        </p:nvSpPr>
        <p:spPr>
          <a:xfrm>
            <a:off x="637227" y="1005840"/>
            <a:ext cx="9126533" cy="5445759"/>
          </a:xfrm>
        </p:spPr>
        <p:txBody>
          <a:bodyPr>
            <a:normAutofit fontScale="62500" lnSpcReduction="20000"/>
          </a:bodyPr>
          <a:lstStyle/>
          <a:p>
            <a:r>
              <a:rPr lang="fr-FR" sz="2600" b="1" dirty="0"/>
              <a:t>Pas « moins d’Etat » mais un Etat autrement, diffèrent</a:t>
            </a:r>
            <a:r>
              <a:rPr lang="fr-FR" sz="2600" dirty="0"/>
              <a:t>,</a:t>
            </a:r>
          </a:p>
          <a:p>
            <a:r>
              <a:rPr lang="fr-FR" sz="2600" b="1" dirty="0"/>
              <a:t>Réorganisation et déplacement des pouvoirs autour du ministère de l’intérieur et des préfets de départements </a:t>
            </a:r>
            <a:r>
              <a:rPr lang="fr-FR" sz="2600" dirty="0"/>
              <a:t>:</a:t>
            </a:r>
          </a:p>
          <a:p>
            <a:pPr lvl="1"/>
            <a:r>
              <a:rPr lang="fr-FR" sz="2600" dirty="0">
                <a:solidFill>
                  <a:schemeClr val="tx1"/>
                </a:solidFill>
              </a:rPr>
              <a:t>L’État central définit les politiques et missions publiques : allégement et abandon de missions, réduction de l’expertise et des moyens des administrations centrales, multiplication d’agences, appui sur des cabinets privés …</a:t>
            </a:r>
          </a:p>
          <a:p>
            <a:pPr lvl="1"/>
            <a:r>
              <a:rPr lang="fr-FR" sz="2600" dirty="0">
                <a:solidFill>
                  <a:schemeClr val="tx1"/>
                </a:solidFill>
              </a:rPr>
              <a:t>L’État déconcentré met en œuvre les priorités politiques du gouvernement, décide et met en œuvre les politiques du quotidien : directions interministérielles réorganisées autour du préfet avec réduction des moyens humains et techniques et donc d’expertise,</a:t>
            </a:r>
          </a:p>
          <a:p>
            <a:r>
              <a:rPr lang="fr-FR" sz="2600" b="1" dirty="0"/>
              <a:t>Poursuite de la décentralisation des compétences et en même temps recentralisation des actions </a:t>
            </a:r>
            <a:r>
              <a:rPr lang="fr-FR" sz="2600" dirty="0"/>
              <a:t>par la maitrise des financements des collectivités territoriales et de la fiscalité locale, les appels à projets, le nouveau rôle des préfets …</a:t>
            </a:r>
          </a:p>
          <a:p>
            <a:r>
              <a:rPr lang="fr-FR" sz="2600" b="1" dirty="0"/>
              <a:t>Installation d’un droit à la différenciation</a:t>
            </a:r>
            <a:r>
              <a:rPr lang="fr-FR" sz="2600" dirty="0"/>
              <a:t>, </a:t>
            </a:r>
            <a:r>
              <a:rPr lang="fr-FR" sz="2600" b="1" dirty="0"/>
              <a:t>multiplication des expérimentations locales</a:t>
            </a:r>
            <a:r>
              <a:rPr lang="fr-FR" sz="2600" dirty="0"/>
              <a:t>,</a:t>
            </a:r>
          </a:p>
          <a:p>
            <a:r>
              <a:rPr lang="fr-FR" sz="2600" b="1" dirty="0"/>
              <a:t>Politiques publiques au service des entreprises</a:t>
            </a:r>
            <a:r>
              <a:rPr lang="fr-FR" sz="2600" dirty="0"/>
              <a:t>, marchandisation, externalisations et privatisations de missions,</a:t>
            </a:r>
          </a:p>
          <a:p>
            <a:r>
              <a:rPr lang="fr-FR" sz="2600" b="1" dirty="0"/>
              <a:t>Eloignement des populat</a:t>
            </a:r>
            <a:r>
              <a:rPr lang="fr-FR" sz="2600" dirty="0"/>
              <a:t>ions : dématérialisation, e-administration mise en avant de la responsabilité individuelle, marginalisation et exclusion, cadre autoritaire …</a:t>
            </a:r>
          </a:p>
          <a:p>
            <a:endParaRPr lang="fr-FR" sz="1500" dirty="0"/>
          </a:p>
          <a:p>
            <a:pPr marL="0" indent="0">
              <a:buNone/>
            </a:pPr>
            <a:r>
              <a:rPr lang="fr-FR" sz="2900" b="1" dirty="0"/>
              <a:t>Les questions de l’intérêt général et de la démocratie sont majeures.</a:t>
            </a:r>
          </a:p>
        </p:txBody>
      </p:sp>
    </p:spTree>
    <p:extLst>
      <p:ext uri="{BB962C8B-B14F-4D97-AF65-F5344CB8AC3E}">
        <p14:creationId xmlns:p14="http://schemas.microsoft.com/office/powerpoint/2010/main" val="17888756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77333" y="618066"/>
            <a:ext cx="7775787" cy="997373"/>
          </a:xfrm>
        </p:spPr>
        <p:txBody>
          <a:bodyPr>
            <a:normAutofit fontScale="90000"/>
          </a:bodyPr>
          <a:lstStyle/>
          <a:p>
            <a:r>
              <a:rPr lang="fr-FR" sz="2700" b="1" dirty="0"/>
              <a:t>La différenciation,</a:t>
            </a:r>
            <a:br>
              <a:rPr lang="fr-FR" sz="2700" b="1" dirty="0"/>
            </a:br>
            <a:r>
              <a:rPr lang="fr-FR" sz="2700" b="1" dirty="0"/>
              <a:t> nouvelle étape d’un projet politique néolibéral</a:t>
            </a:r>
            <a:r>
              <a:rPr lang="fr-FR" b="1" dirty="0"/>
              <a:t/>
            </a:r>
            <a:br>
              <a:rPr lang="fr-FR" b="1" dirty="0"/>
            </a:br>
            <a:endParaRPr lang="fr-FR" dirty="0"/>
          </a:p>
        </p:txBody>
      </p:sp>
      <p:sp>
        <p:nvSpPr>
          <p:cNvPr id="3" name="Espace réservé du contenu 2"/>
          <p:cNvSpPr>
            <a:spLocks noGrp="1"/>
          </p:cNvSpPr>
          <p:nvPr>
            <p:ph idx="1"/>
          </p:nvPr>
        </p:nvSpPr>
        <p:spPr>
          <a:xfrm>
            <a:off x="761154" y="1527078"/>
            <a:ext cx="8596668" cy="5188682"/>
          </a:xfrm>
        </p:spPr>
        <p:txBody>
          <a:bodyPr>
            <a:normAutofit fontScale="62500" lnSpcReduction="20000"/>
          </a:bodyPr>
          <a:lstStyle/>
          <a:p>
            <a:pPr marL="0" indent="0">
              <a:buNone/>
            </a:pPr>
            <a:endParaRPr lang="fr-FR" sz="2900" b="1" dirty="0">
              <a:solidFill>
                <a:schemeClr val="accent1"/>
              </a:solidFill>
            </a:endParaRPr>
          </a:p>
          <a:p>
            <a:pPr marL="0" indent="0">
              <a:buNone/>
            </a:pPr>
            <a:r>
              <a:rPr lang="fr-FR" sz="2900" b="1" dirty="0">
                <a:solidFill>
                  <a:schemeClr val="accent1"/>
                </a:solidFill>
              </a:rPr>
              <a:t>des objectifs confirmés dans la continuité des réformes depuis une vingtaine d’années</a:t>
            </a:r>
          </a:p>
          <a:p>
            <a:pPr marL="0" indent="0">
              <a:buNone/>
            </a:pPr>
            <a:endParaRPr lang="fr-FR" sz="2900" b="1" dirty="0">
              <a:solidFill>
                <a:schemeClr val="accent1"/>
              </a:solidFill>
            </a:endParaRPr>
          </a:p>
          <a:p>
            <a:pPr lvl="1"/>
            <a:r>
              <a:rPr lang="fr-FR" sz="2900" b="1" dirty="0"/>
              <a:t>refonder profondément notre modèle en mettant en œuvre une vision néolibérale de l’action publique </a:t>
            </a:r>
            <a:r>
              <a:rPr lang="fr-FR" sz="2900" dirty="0"/>
              <a:t>transformant de façon majeure l’État et les collectivités territoriales et donc les politiques publiques, </a:t>
            </a:r>
          </a:p>
          <a:p>
            <a:pPr lvl="1"/>
            <a:r>
              <a:rPr lang="fr-FR" sz="2900" dirty="0"/>
              <a:t>redéfinir un </a:t>
            </a:r>
            <a:r>
              <a:rPr lang="fr-FR" sz="2900" b="1" dirty="0"/>
              <a:t>nouveau pacte territorial</a:t>
            </a:r>
            <a:r>
              <a:rPr lang="fr-FR" sz="2900" dirty="0"/>
              <a:t>,</a:t>
            </a:r>
            <a:r>
              <a:rPr lang="fr-FR" sz="3200" b="1" dirty="0"/>
              <a:t> </a:t>
            </a:r>
            <a:r>
              <a:rPr lang="fr-FR" sz="3200" dirty="0"/>
              <a:t>chaque territoire veut être plus attractif, compétitif et innovant que ses voisins</a:t>
            </a:r>
            <a:r>
              <a:rPr lang="fr-FR" sz="3200" b="1" dirty="0"/>
              <a:t>.</a:t>
            </a:r>
          </a:p>
          <a:p>
            <a:pPr lvl="1"/>
            <a:endParaRPr lang="fr-FR" sz="2900" dirty="0"/>
          </a:p>
          <a:p>
            <a:pPr lvl="1"/>
            <a:r>
              <a:rPr lang="fr-FR" sz="2900" b="1" dirty="0"/>
              <a:t>baisser massivement les dépenses publiques </a:t>
            </a:r>
            <a:r>
              <a:rPr lang="fr-FR" sz="2800" dirty="0"/>
              <a:t>malgré le « quoi qu’il en coûte » </a:t>
            </a:r>
            <a:r>
              <a:rPr lang="fr-FR" sz="2900" b="1" dirty="0"/>
              <a:t>et surtout les réorienter vers l’économie et les entreprises </a:t>
            </a:r>
            <a:r>
              <a:rPr lang="fr-FR" sz="2800" dirty="0"/>
              <a:t>notamment les plus grandes et les groupes, moins de services publics, casse de l’organisation et du statut de la fonction publique ...</a:t>
            </a:r>
            <a:endParaRPr lang="fr-FR" sz="2900" dirty="0"/>
          </a:p>
          <a:p>
            <a:pPr marL="0" indent="0">
              <a:buNone/>
            </a:pPr>
            <a:endParaRPr lang="fr-FR" sz="1900" dirty="0">
              <a:solidFill>
                <a:schemeClr val="accent1"/>
              </a:solidFill>
            </a:endParaRPr>
          </a:p>
          <a:p>
            <a:pPr marL="0" indent="0">
              <a:buNone/>
            </a:pPr>
            <a:r>
              <a:rPr lang="fr-FR" sz="3200" b="1" dirty="0">
                <a:solidFill>
                  <a:schemeClr val="tx1"/>
                </a:solidFill>
              </a:rPr>
              <a:t>Basculement de société bien au delà de ce qui s’est fait auparavant.</a:t>
            </a:r>
          </a:p>
        </p:txBody>
      </p:sp>
    </p:spTree>
    <p:extLst>
      <p:ext uri="{BB962C8B-B14F-4D97-AF65-F5344CB8AC3E}">
        <p14:creationId xmlns:p14="http://schemas.microsoft.com/office/powerpoint/2010/main" val="18199453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772160" y="609599"/>
            <a:ext cx="9118600" cy="1465385"/>
          </a:xfrm>
        </p:spPr>
        <p:txBody>
          <a:bodyPr>
            <a:noAutofit/>
          </a:bodyPr>
          <a:lstStyle/>
          <a:p>
            <a:r>
              <a:rPr lang="fr-FR" sz="2400" b="1" dirty="0"/>
              <a:t>Un outil pour la différenciation :</a:t>
            </a:r>
            <a:br>
              <a:rPr lang="fr-FR" sz="2400" b="1" dirty="0"/>
            </a:br>
            <a:r>
              <a:rPr lang="fr-FR" sz="2400" b="1" dirty="0"/>
              <a:t>la loi organique relative à la simplification des expérimentations mises en œuvre sur le fondement du 4</a:t>
            </a:r>
            <a:r>
              <a:rPr lang="fr-FR" sz="2400" b="1" baseline="30000" dirty="0"/>
              <a:t>ème</a:t>
            </a:r>
            <a:r>
              <a:rPr lang="fr-FR" sz="2400" b="1" dirty="0"/>
              <a:t> alinéa de l’article 72 de la constitution</a:t>
            </a:r>
          </a:p>
        </p:txBody>
      </p:sp>
      <p:sp>
        <p:nvSpPr>
          <p:cNvPr id="3" name="Espace réservé du contenu 2"/>
          <p:cNvSpPr>
            <a:spLocks noGrp="1"/>
          </p:cNvSpPr>
          <p:nvPr>
            <p:ph idx="1"/>
          </p:nvPr>
        </p:nvSpPr>
        <p:spPr>
          <a:xfrm>
            <a:off x="406400" y="2355487"/>
            <a:ext cx="8783189" cy="4329793"/>
          </a:xfrm>
        </p:spPr>
        <p:txBody>
          <a:bodyPr>
            <a:normAutofit/>
          </a:bodyPr>
          <a:lstStyle/>
          <a:p>
            <a:r>
              <a:rPr lang="fr-FR" dirty="0"/>
              <a:t>Texte définitif adopté le 16 mars 2021 après engagement de la procédure accélérée, promulgué le 19 avril 2021 (JO du 20 avril)</a:t>
            </a:r>
          </a:p>
          <a:p>
            <a:r>
              <a:rPr lang="fr-FR" dirty="0"/>
              <a:t>Un double objectif :</a:t>
            </a:r>
          </a:p>
          <a:p>
            <a:pPr lvl="1"/>
            <a:r>
              <a:rPr lang="fr-FR" sz="1800" b="1" dirty="0"/>
              <a:t>Simplifier la mise en place d’expérimentations locales </a:t>
            </a:r>
            <a:r>
              <a:rPr lang="fr-FR" sz="1800" dirty="0"/>
              <a:t> : réduire le délai à deux mois environ, avec une simple délibération des collectivités et une publication au journal officiel,</a:t>
            </a:r>
          </a:p>
          <a:p>
            <a:pPr lvl="1"/>
            <a:r>
              <a:rPr lang="fr-FR" sz="1800" b="1" dirty="0"/>
              <a:t>Simplifier la sortie des expérimentations</a:t>
            </a:r>
            <a:r>
              <a:rPr lang="fr-FR" sz="1800" dirty="0"/>
              <a:t> : permettre de maintenir le dispositif testé de manière illimité, si celui-ci revêt un "caractère spécifique" lié à la géographie, à la situation, aux ressources financières du territoire concerné.</a:t>
            </a:r>
          </a:p>
          <a:p>
            <a:r>
              <a:rPr lang="fr-FR" b="1" dirty="0"/>
              <a:t>L’outil pour la différenciation </a:t>
            </a:r>
            <a:r>
              <a:rPr lang="fr-FR" dirty="0"/>
              <a:t>afin de donner plus de pouvoir aux collectivités pour organiser et aménager les politiques publiques en fonction des réalités territoriales et des projets politiques des élus.</a:t>
            </a:r>
          </a:p>
          <a:p>
            <a:endParaRPr lang="fr-FR" dirty="0"/>
          </a:p>
        </p:txBody>
      </p:sp>
    </p:spTree>
    <p:extLst>
      <p:ext uri="{BB962C8B-B14F-4D97-AF65-F5344CB8AC3E}">
        <p14:creationId xmlns:p14="http://schemas.microsoft.com/office/powerpoint/2010/main" val="2187266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77334" y="481262"/>
            <a:ext cx="9401848" cy="2018097"/>
          </a:xfrm>
        </p:spPr>
        <p:txBody>
          <a:bodyPr>
            <a:normAutofit/>
          </a:bodyPr>
          <a:lstStyle/>
          <a:p>
            <a:r>
              <a:rPr lang="fr-FR" sz="2400" b="1" dirty="0"/>
              <a:t>La loi 3DS :  DIFFERENCIATION, DECENTRALISATION, DECONCENTRATION et SIMPLIFICATION du 21 février 2022 :</a:t>
            </a:r>
            <a:r>
              <a:rPr lang="fr-FR" sz="2400" dirty="0"/>
              <a:t/>
            </a:r>
            <a:br>
              <a:rPr lang="fr-FR" sz="2400" dirty="0"/>
            </a:br>
            <a:r>
              <a:rPr lang="fr-FR" sz="2400" b="1" dirty="0"/>
              <a:t>une mise en œuvre de ces orientations néolibérales</a:t>
            </a:r>
            <a:endParaRPr lang="fr-FR" sz="2400" dirty="0"/>
          </a:p>
        </p:txBody>
      </p:sp>
      <p:sp>
        <p:nvSpPr>
          <p:cNvPr id="3" name="Espace réservé du contenu 2"/>
          <p:cNvSpPr>
            <a:spLocks noGrp="1"/>
          </p:cNvSpPr>
          <p:nvPr>
            <p:ph idx="1"/>
          </p:nvPr>
        </p:nvSpPr>
        <p:spPr>
          <a:xfrm>
            <a:off x="491276" y="1778001"/>
            <a:ext cx="8907824" cy="4856480"/>
          </a:xfrm>
        </p:spPr>
        <p:txBody>
          <a:bodyPr>
            <a:normAutofit/>
          </a:bodyPr>
          <a:lstStyle/>
          <a:p>
            <a:r>
              <a:rPr lang="fr-FR" b="1" dirty="0"/>
              <a:t>Aboutissement (temporaire ?) d’un projet de réforme constitutionnelle </a:t>
            </a:r>
            <a:r>
              <a:rPr lang="fr-FR" dirty="0"/>
              <a:t>annoncée par le Président de la République dès son élection et transformée suite au mouvement des Gilets jaunes</a:t>
            </a:r>
          </a:p>
          <a:p>
            <a:r>
              <a:rPr lang="fr-FR" dirty="0"/>
              <a:t>Présentation des premiers éléments de l’avant-projet en décembre 2020 par le gouvernement, en conseil des ministres en mai 2021, puis en procédure accélérée au Sénat en juillet, à l’Assemblée nationale en décembre, votée définitivement le 9 février 2022 et promulguée le 21.</a:t>
            </a:r>
          </a:p>
          <a:p>
            <a:r>
              <a:rPr lang="fr-FR" dirty="0"/>
              <a:t>Réforme </a:t>
            </a:r>
            <a:r>
              <a:rPr lang="fr-FR" b="1" dirty="0"/>
              <a:t>revendiquée aussi et très fortement par toutes les associations d’élus locaux. </a:t>
            </a:r>
            <a:r>
              <a:rPr lang="fr-FR" dirty="0"/>
              <a:t>Les seules réticences exprimées sont de ne pas aller assez loin.                                                                                                                                                                                                                                                                                                                            </a:t>
            </a:r>
          </a:p>
          <a:p>
            <a:pPr marL="0" lvl="0" indent="0">
              <a:buNone/>
            </a:pPr>
            <a:endParaRPr lang="fr-FR" b="1" dirty="0"/>
          </a:p>
          <a:p>
            <a:pPr marL="0" lvl="0" indent="0">
              <a:buNone/>
            </a:pPr>
            <a:r>
              <a:rPr lang="fr-FR" b="1" dirty="0"/>
              <a:t>Alors que les attentes et demandes des salariés et des populations sont de meilleures réponses à leurs besoins dans leur territoire en proximité et de plus de démocratie</a:t>
            </a:r>
          </a:p>
        </p:txBody>
      </p:sp>
    </p:spTree>
    <p:extLst>
      <p:ext uri="{BB962C8B-B14F-4D97-AF65-F5344CB8AC3E}">
        <p14:creationId xmlns:p14="http://schemas.microsoft.com/office/powerpoint/2010/main" val="27770059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77334" y="284480"/>
            <a:ext cx="8596668" cy="731520"/>
          </a:xfrm>
        </p:spPr>
        <p:txBody>
          <a:bodyPr>
            <a:normAutofit fontScale="90000"/>
          </a:bodyPr>
          <a:lstStyle/>
          <a:p>
            <a:pPr algn="ctr"/>
            <a:r>
              <a:rPr lang="fr-FR" sz="2400" b="1" dirty="0">
                <a:solidFill>
                  <a:schemeClr val="accent2"/>
                </a:solidFill>
              </a:rPr>
              <a:t>Titre I La différenciation territoriale </a:t>
            </a:r>
            <a:r>
              <a:rPr lang="fr-FR" sz="2400" dirty="0">
                <a:solidFill>
                  <a:schemeClr val="accent2"/>
                </a:solidFill>
              </a:rPr>
              <a:t>(articles 1 à 24)</a:t>
            </a:r>
            <a:br>
              <a:rPr lang="fr-FR" sz="2400" dirty="0">
                <a:solidFill>
                  <a:schemeClr val="accent2"/>
                </a:solidFill>
              </a:rPr>
            </a:br>
            <a:r>
              <a:rPr lang="fr-FR" sz="2400" dirty="0"/>
              <a:t/>
            </a:r>
            <a:br>
              <a:rPr lang="fr-FR" sz="2400" dirty="0"/>
            </a:br>
            <a:r>
              <a:rPr lang="fr-FR" sz="2400" dirty="0"/>
              <a:t/>
            </a:r>
            <a:br>
              <a:rPr lang="fr-FR" sz="2400" dirty="0"/>
            </a:br>
            <a:r>
              <a:rPr lang="fr-FR" sz="2400" dirty="0"/>
              <a:t> </a:t>
            </a:r>
          </a:p>
        </p:txBody>
      </p:sp>
      <p:sp>
        <p:nvSpPr>
          <p:cNvPr id="3" name="Espace réservé du contenu 2"/>
          <p:cNvSpPr>
            <a:spLocks noGrp="1"/>
          </p:cNvSpPr>
          <p:nvPr>
            <p:ph idx="1"/>
          </p:nvPr>
        </p:nvSpPr>
        <p:spPr>
          <a:xfrm>
            <a:off x="418908" y="1016000"/>
            <a:ext cx="9113520" cy="5218403"/>
          </a:xfrm>
        </p:spPr>
        <p:txBody>
          <a:bodyPr>
            <a:normAutofit fontScale="77500" lnSpcReduction="20000"/>
          </a:bodyPr>
          <a:lstStyle/>
          <a:p>
            <a:pPr marL="0" indent="0">
              <a:buNone/>
            </a:pPr>
            <a:r>
              <a:rPr lang="fr-FR" sz="2000" dirty="0">
                <a:solidFill>
                  <a:schemeClr val="accent2"/>
                </a:solidFill>
              </a:rPr>
              <a:t>Création d’un article L. 1111-3-1 dans le CGCT :</a:t>
            </a:r>
          </a:p>
          <a:p>
            <a:pPr marL="0" indent="0">
              <a:buNone/>
            </a:pPr>
            <a:r>
              <a:rPr lang="fr-FR" sz="2300" i="1" dirty="0"/>
              <a:t>« Dans le </a:t>
            </a:r>
            <a:r>
              <a:rPr lang="fr-FR" sz="2300" b="1" i="1" dirty="0"/>
              <a:t>respect du principe d’égalité</a:t>
            </a:r>
            <a:r>
              <a:rPr lang="fr-FR" sz="2300" i="1" dirty="0"/>
              <a:t>, </a:t>
            </a:r>
            <a:r>
              <a:rPr lang="fr-FR" sz="2300" b="1" i="1" dirty="0"/>
              <a:t>les règles relatives à l’attribution et à l’exercice des compétences</a:t>
            </a:r>
            <a:r>
              <a:rPr lang="fr-FR" sz="2300" i="1" dirty="0"/>
              <a:t> applicables à une catégorie de collectivités territoriales peuvent être différenciées pour tenir compte </a:t>
            </a:r>
            <a:r>
              <a:rPr lang="fr-FR" sz="2300" b="1" i="1" dirty="0"/>
              <a:t>des différences objectives de situations </a:t>
            </a:r>
            <a:r>
              <a:rPr lang="fr-FR" sz="2300" i="1" dirty="0"/>
              <a:t>dans lesquelles se trouvent les collectivités territoriales relevant de la même catégorie, pourvu que </a:t>
            </a:r>
            <a:r>
              <a:rPr lang="fr-FR" sz="2300" b="1" i="1" dirty="0"/>
              <a:t>la différence de traitement qui en résulte soit proportionnée et en rapport avec l’objet de la loi qui l’établit</a:t>
            </a:r>
            <a:r>
              <a:rPr lang="fr-FR" sz="2300" i="1" dirty="0"/>
              <a:t>. »</a:t>
            </a:r>
          </a:p>
          <a:p>
            <a:pPr marL="0" indent="0">
              <a:buNone/>
            </a:pPr>
            <a:endParaRPr lang="fr-FR" sz="1900" i="1" dirty="0"/>
          </a:p>
          <a:p>
            <a:pPr lvl="0"/>
            <a:r>
              <a:rPr lang="fr-FR" sz="2300" dirty="0"/>
              <a:t>Possibilité de propositions par un, plusieurs ou l’ensemble des départements, les régions, les collectivités territoriales de Corse, Guyane. et Martinique pour modifier ou adapter des dispositions législatives ou réglementaires, en vigueur ou en cours d’élaboration, concernant leurs compétences, leur organisation et leur fonctionnement, la différenciation.</a:t>
            </a:r>
          </a:p>
          <a:p>
            <a:r>
              <a:rPr lang="fr-FR" sz="2300" dirty="0"/>
              <a:t>Possibilité de transfert, en totalité ou non, de certaines compétences, des biens, équipements ou services publics les permettant, d’une ou plusieurs communes membres d’un EPCI à fiscalité propre à celui-ci quand le transfert n’est pas prévu par la loi ou par le texte créant l’EPCI.</a:t>
            </a:r>
          </a:p>
          <a:p>
            <a:r>
              <a:rPr lang="fr-FR" sz="2300" dirty="0"/>
              <a:t>Possibilité de créer une instance régionale de coordination avec l’action de Pôle emploi, présidée par le président de Région et le Préfet de Région, pour émettre des recommandations en matière de formation professionnelle</a:t>
            </a:r>
          </a:p>
          <a:p>
            <a:endParaRPr lang="fr-FR" sz="2400" dirty="0"/>
          </a:p>
          <a:p>
            <a:pPr marL="0" indent="0">
              <a:buNone/>
            </a:pPr>
            <a:endParaRPr lang="fr-FR" sz="2100" i="1" dirty="0"/>
          </a:p>
        </p:txBody>
      </p:sp>
    </p:spTree>
    <p:extLst>
      <p:ext uri="{BB962C8B-B14F-4D97-AF65-F5344CB8AC3E}">
        <p14:creationId xmlns:p14="http://schemas.microsoft.com/office/powerpoint/2010/main" val="5415781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45440" y="142240"/>
            <a:ext cx="9469120" cy="6502400"/>
          </a:xfrm>
        </p:spPr>
        <p:txBody>
          <a:bodyPr>
            <a:noAutofit/>
          </a:bodyPr>
          <a:lstStyle/>
          <a:p>
            <a:pPr marL="0" indent="0">
              <a:buNone/>
            </a:pPr>
            <a:endParaRPr lang="fr-FR" sz="1400" dirty="0"/>
          </a:p>
          <a:p>
            <a:r>
              <a:rPr lang="fr-FR" sz="1400" b="1" dirty="0"/>
              <a:t>Titre II La transition écologique : </a:t>
            </a:r>
            <a:r>
              <a:rPr lang="fr-FR" sz="1400" dirty="0"/>
              <a:t>répartition des compétences (articles 25 à 37), transports (articles 38 à 56), lutte contre le réchauffement climatique et préservation de la biodiversité (articles 57 à 64)</a:t>
            </a:r>
          </a:p>
          <a:p>
            <a:pPr marL="0" indent="0">
              <a:buNone/>
            </a:pPr>
            <a:endParaRPr lang="fr-FR" sz="1000" dirty="0"/>
          </a:p>
          <a:p>
            <a:r>
              <a:rPr lang="fr-FR" sz="1400" b="1" dirty="0"/>
              <a:t>Titre III L’urbanisme et le logement </a:t>
            </a:r>
            <a:r>
              <a:rPr lang="fr-FR" sz="1400" dirty="0"/>
              <a:t>(articles 65 à 118)</a:t>
            </a:r>
          </a:p>
          <a:p>
            <a:pPr marL="0" indent="0">
              <a:buNone/>
            </a:pPr>
            <a:endParaRPr lang="fr-FR" sz="1000" dirty="0"/>
          </a:p>
          <a:p>
            <a:r>
              <a:rPr lang="fr-FR" sz="1400" b="1" dirty="0"/>
              <a:t>Titre IV La santé, la cohésion sociale, l’éducation et la culture : </a:t>
            </a:r>
            <a:r>
              <a:rPr lang="fr-FR" sz="1400" dirty="0"/>
              <a:t>sécurité sanitaire territoriale (articles 119 à 131), cohésion sociale (articles 132 à 143), éducation et enseignement supérieur (articles 144 à 147), culture (articles 148 et 149)</a:t>
            </a:r>
          </a:p>
          <a:p>
            <a:pPr marL="0" indent="0">
              <a:buNone/>
            </a:pPr>
            <a:endParaRPr lang="fr-FR" sz="1000" dirty="0"/>
          </a:p>
          <a:p>
            <a:r>
              <a:rPr lang="fr-FR" sz="1400" b="1" dirty="0"/>
              <a:t>Titre V Dispositions communes en matière financière et statutaire</a:t>
            </a:r>
            <a:r>
              <a:rPr lang="fr-FR" sz="1400" dirty="0"/>
              <a:t> (articles 150 et 151)</a:t>
            </a:r>
          </a:p>
          <a:p>
            <a:pPr marL="0" indent="0">
              <a:buNone/>
            </a:pPr>
            <a:endParaRPr lang="fr-FR" sz="1000" dirty="0"/>
          </a:p>
          <a:p>
            <a:r>
              <a:rPr lang="fr-FR" sz="1400" b="1" dirty="0"/>
              <a:t>Titre VI Mesures de déconcentration </a:t>
            </a:r>
            <a:r>
              <a:rPr lang="fr-FR" sz="1400" dirty="0"/>
              <a:t>(articles 152 à 161)</a:t>
            </a:r>
          </a:p>
          <a:p>
            <a:endParaRPr lang="fr-FR" sz="1000" dirty="0"/>
          </a:p>
          <a:p>
            <a:r>
              <a:rPr lang="fr-FR" sz="1400" b="1" dirty="0"/>
              <a:t>Titre VII Mesures de simplification de l’action publique : </a:t>
            </a:r>
            <a:r>
              <a:rPr lang="fr-FR" sz="1400" dirty="0"/>
              <a:t>partage de données entre administrations (articles 162 à 172), fonctionnement des institutions locales (articles 173 à 181), coopération transfrontalière (articles 182 à 190), aménagement et environnement (articles 191 à 200), établissements publics (articles 201 à 206), appel à projets France expérimentation (articles 207 à 209), entreprises publiques locales (articles 210 à 228), chambres régionales des comptes et évaluation des politiques publiques (articles 229 à 236), droit funéraire (articles 237 et 238)</a:t>
            </a:r>
          </a:p>
          <a:p>
            <a:pPr marL="0" indent="0">
              <a:buNone/>
            </a:pPr>
            <a:r>
              <a:rPr lang="fr-FR" sz="1400" dirty="0"/>
              <a:t> </a:t>
            </a:r>
          </a:p>
          <a:p>
            <a:r>
              <a:rPr lang="fr-FR" sz="1400" b="1" dirty="0"/>
              <a:t>Titres VIII et IX Dispositions relatives à l’outre-mer</a:t>
            </a:r>
            <a:r>
              <a:rPr lang="fr-FR" sz="1400" dirty="0"/>
              <a:t> (articles 239 à 268) et d</a:t>
            </a:r>
            <a:r>
              <a:rPr lang="fr-FR" sz="1400" b="1" dirty="0"/>
              <a:t>ispositions particulières (articles 269 à 271)</a:t>
            </a:r>
          </a:p>
        </p:txBody>
      </p:sp>
    </p:spTree>
    <p:extLst>
      <p:ext uri="{BB962C8B-B14F-4D97-AF65-F5344CB8AC3E}">
        <p14:creationId xmlns:p14="http://schemas.microsoft.com/office/powerpoint/2010/main" val="12796678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96054" y="287866"/>
            <a:ext cx="8596668" cy="504615"/>
          </a:xfrm>
        </p:spPr>
        <p:txBody>
          <a:bodyPr>
            <a:normAutofit fontScale="90000"/>
          </a:bodyPr>
          <a:lstStyle/>
          <a:p>
            <a:pPr algn="ctr"/>
            <a:r>
              <a:rPr lang="fr-FR" sz="2700" b="1" dirty="0">
                <a:highlight>
                  <a:srgbClr val="FFFF00"/>
                </a:highlight>
              </a:rPr>
              <a:t>La Différenciation</a:t>
            </a:r>
            <a:r>
              <a:rPr lang="fr-FR" dirty="0"/>
              <a:t/>
            </a:r>
            <a:br>
              <a:rPr lang="fr-FR" dirty="0"/>
            </a:br>
            <a:endParaRPr lang="fr-FR" dirty="0"/>
          </a:p>
        </p:txBody>
      </p:sp>
      <p:sp>
        <p:nvSpPr>
          <p:cNvPr id="3" name="Espace réservé du contenu 2"/>
          <p:cNvSpPr>
            <a:spLocks noGrp="1"/>
          </p:cNvSpPr>
          <p:nvPr>
            <p:ph idx="1"/>
          </p:nvPr>
        </p:nvSpPr>
        <p:spPr>
          <a:xfrm>
            <a:off x="360296" y="792481"/>
            <a:ext cx="8913706" cy="5340772"/>
          </a:xfrm>
        </p:spPr>
        <p:txBody>
          <a:bodyPr>
            <a:normAutofit fontScale="25000" lnSpcReduction="20000"/>
          </a:bodyPr>
          <a:lstStyle/>
          <a:p>
            <a:pPr lvl="0"/>
            <a:r>
              <a:rPr lang="fr-FR" sz="7200" b="1" dirty="0"/>
              <a:t>Elément central de cette loi</a:t>
            </a:r>
            <a:r>
              <a:rPr lang="fr-FR" sz="7200" dirty="0"/>
              <a:t> : inscrire le principe de la différenciation territoriale dans la loi en allant le plus loin possible des possibilités constitutionnelles,</a:t>
            </a:r>
          </a:p>
          <a:p>
            <a:r>
              <a:rPr lang="fr-FR" sz="7200" b="1" dirty="0"/>
              <a:t>Donner aux élus locaux de nouveaux pouvoirs normatifs </a:t>
            </a:r>
            <a:r>
              <a:rPr lang="fr-FR" sz="7200" dirty="0"/>
              <a:t>en confiant aux collectivités la responsabilité de mesures qui doivent être prises actuellement réglementairement (jusqu’au décret) voire par la loi. </a:t>
            </a:r>
            <a:br>
              <a:rPr lang="fr-FR" sz="7200" dirty="0"/>
            </a:br>
            <a:r>
              <a:rPr lang="fr-FR" sz="7200" dirty="0"/>
              <a:t>Les associations d’élus locaux revendiquent pleinement cette différenciation en multipliant les demandes et les annonces : crise sanitaire, mise en œuvre des mesures du plan de relance national 2020 territorialisées et associées à des plan régionaux, plan d’investissement France 2030 …</a:t>
            </a:r>
          </a:p>
          <a:p>
            <a:r>
              <a:rPr lang="fr-FR" sz="7200" dirty="0"/>
              <a:t>Permettre </a:t>
            </a:r>
            <a:r>
              <a:rPr lang="fr-FR" sz="7200" b="1" dirty="0"/>
              <a:t>d’expérimenter des dispositifs </a:t>
            </a:r>
            <a:r>
              <a:rPr lang="fr-FR" sz="7200" dirty="0"/>
              <a:t>dans certains domaines des politiques publiques en allant toujours plus loin,</a:t>
            </a:r>
          </a:p>
          <a:p>
            <a:r>
              <a:rPr lang="fr-FR" sz="7200" dirty="0"/>
              <a:t>Pour que chaque territoire, </a:t>
            </a:r>
            <a:r>
              <a:rPr lang="fr-FR" sz="7200" b="1" dirty="0"/>
              <a:t>chaque collectivité dispose de droits et règlements adaptés à ses spécificités</a:t>
            </a:r>
            <a:r>
              <a:rPr lang="fr-FR" sz="7200" dirty="0"/>
              <a:t>, par exemple par l’expérimentation, la dévolution de normes réglementaires ... </a:t>
            </a:r>
          </a:p>
          <a:p>
            <a:r>
              <a:rPr lang="fr-FR" sz="7200" b="1" dirty="0"/>
              <a:t>Partir des projets des territoires </a:t>
            </a:r>
            <a:r>
              <a:rPr lang="fr-FR" sz="7200" dirty="0"/>
              <a:t>pour s’adapter à leur diversité</a:t>
            </a:r>
            <a:r>
              <a:rPr lang="fr-FR" sz="3200" dirty="0"/>
              <a:t>.</a:t>
            </a:r>
            <a:endParaRPr lang="fr-FR" sz="7200" dirty="0"/>
          </a:p>
        </p:txBody>
      </p:sp>
    </p:spTree>
    <p:extLst>
      <p:ext uri="{BB962C8B-B14F-4D97-AF65-F5344CB8AC3E}">
        <p14:creationId xmlns:p14="http://schemas.microsoft.com/office/powerpoint/2010/main" val="1347839570"/>
      </p:ext>
    </p:extLst>
  </p:cSld>
  <p:clrMapOvr>
    <a:masterClrMapping/>
  </p:clrMapOvr>
</p:sld>
</file>

<file path=ppt/theme/theme1.xml><?xml version="1.0" encoding="utf-8"?>
<a:theme xmlns:a="http://schemas.openxmlformats.org/drawingml/2006/main" name="Facette">
  <a:themeElements>
    <a:clrScheme name="Facette">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te">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te">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5563</TotalTime>
  <Words>2775</Words>
  <Application>Microsoft Office PowerPoint</Application>
  <PresentationFormat>Grand écran</PresentationFormat>
  <Paragraphs>170</Paragraphs>
  <Slides>14</Slides>
  <Notes>13</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14</vt:i4>
      </vt:variant>
    </vt:vector>
  </HeadingPairs>
  <TitlesOfParts>
    <vt:vector size="20" baseType="lpstr">
      <vt:lpstr>Arial</vt:lpstr>
      <vt:lpstr>Calibri</vt:lpstr>
      <vt:lpstr>Trebuchet MS</vt:lpstr>
      <vt:lpstr>Wingdings</vt:lpstr>
      <vt:lpstr>Wingdings 3</vt:lpstr>
      <vt:lpstr>Facette</vt:lpstr>
      <vt:lpstr>Une loi 3DS pour des territoires mis en concurrence au service du capital ?  en appréhender les enjeux pour porter le plan de rupture CGT  </vt:lpstr>
      <vt:lpstr>La territorialisation, projet politique du gouvernement pour adapter la France à la compétition néolibérale mondiale  </vt:lpstr>
      <vt:lpstr>Une véritable refondation et réorientation politique du rôle de l’Etat</vt:lpstr>
      <vt:lpstr>La différenciation,  nouvelle étape d’un projet politique néolibéral </vt:lpstr>
      <vt:lpstr>Un outil pour la différenciation : la loi organique relative à la simplification des expérimentations mises en œuvre sur le fondement du 4ème alinéa de l’article 72 de la constitution</vt:lpstr>
      <vt:lpstr>La loi 3DS :  DIFFERENCIATION, DECENTRALISATION, DECONCENTRATION et SIMPLIFICATION du 21 février 2022 : une mise en œuvre de ces orientations néolibérales</vt:lpstr>
      <vt:lpstr>Titre I La différenciation territoriale (articles 1 à 24)    </vt:lpstr>
      <vt:lpstr>Présentation PowerPoint</vt:lpstr>
      <vt:lpstr>La Différenciation </vt:lpstr>
      <vt:lpstr>La Décentralisation </vt:lpstr>
      <vt:lpstr>La Déconcentration </vt:lpstr>
      <vt:lpstr>La Simplification</vt:lpstr>
      <vt:lpstr>Quelques éléments d’analyse CGT de la loi 3DS</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Réforme de l’organisation territoriale de l’Etat</dc:title>
  <dc:creator>D.GALLET</dc:creator>
  <cp:lastModifiedBy>BAILLE Nicolas</cp:lastModifiedBy>
  <cp:revision>320</cp:revision>
  <cp:lastPrinted>2021-04-08T06:07:21Z</cp:lastPrinted>
  <dcterms:created xsi:type="dcterms:W3CDTF">2019-11-29T11:02:02Z</dcterms:created>
  <dcterms:modified xsi:type="dcterms:W3CDTF">2022-05-29T14:31:45Z</dcterms:modified>
</cp:coreProperties>
</file>